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14" r:id="rId3"/>
    <p:sldId id="257" r:id="rId4"/>
    <p:sldId id="310" r:id="rId5"/>
    <p:sldId id="258" r:id="rId6"/>
    <p:sldId id="313" r:id="rId7"/>
    <p:sldId id="262" r:id="rId8"/>
    <p:sldId id="264" r:id="rId9"/>
    <p:sldId id="303" r:id="rId10"/>
    <p:sldId id="263" r:id="rId11"/>
    <p:sldId id="265" r:id="rId12"/>
    <p:sldId id="266" r:id="rId13"/>
    <p:sldId id="269" r:id="rId14"/>
    <p:sldId id="259" r:id="rId15"/>
    <p:sldId id="261" r:id="rId16"/>
    <p:sldId id="260" r:id="rId17"/>
    <p:sldId id="306" r:id="rId18"/>
    <p:sldId id="271" r:id="rId19"/>
    <p:sldId id="276" r:id="rId20"/>
    <p:sldId id="277" r:id="rId21"/>
    <p:sldId id="304" r:id="rId22"/>
    <p:sldId id="278" r:id="rId23"/>
    <p:sldId id="280" r:id="rId24"/>
    <p:sldId id="281" r:id="rId25"/>
    <p:sldId id="283" r:id="rId26"/>
    <p:sldId id="311" r:id="rId27"/>
    <p:sldId id="284" r:id="rId28"/>
    <p:sldId id="305" r:id="rId29"/>
    <p:sldId id="285" r:id="rId30"/>
    <p:sldId id="286" r:id="rId31"/>
    <p:sldId id="282" r:id="rId32"/>
    <p:sldId id="287" r:id="rId33"/>
    <p:sldId id="273" r:id="rId34"/>
    <p:sldId id="274" r:id="rId35"/>
    <p:sldId id="315" r:id="rId36"/>
    <p:sldId id="307" r:id="rId37"/>
    <p:sldId id="289" r:id="rId38"/>
    <p:sldId id="292" r:id="rId39"/>
    <p:sldId id="291" r:id="rId40"/>
    <p:sldId id="290" r:id="rId41"/>
    <p:sldId id="272" r:id="rId42"/>
    <p:sldId id="293" r:id="rId43"/>
    <p:sldId id="294" r:id="rId44"/>
    <p:sldId id="312" r:id="rId45"/>
    <p:sldId id="299" r:id="rId46"/>
    <p:sldId id="297" r:id="rId47"/>
    <p:sldId id="298" r:id="rId48"/>
    <p:sldId id="316" r:id="rId49"/>
    <p:sldId id="317" r:id="rId5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5943" autoAdjust="0"/>
  </p:normalViewPr>
  <p:slideViewPr>
    <p:cSldViewPr>
      <p:cViewPr varScale="1">
        <p:scale>
          <a:sx n="63" d="100"/>
          <a:sy n="63" d="100"/>
        </p:scale>
        <p:origin x="1288"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6B24A6-BBBB-4A2D-9088-DB0B0AED3319}" type="datetimeFigureOut">
              <a:rPr lang="de-DE" smtClean="0"/>
              <a:t>19.02.2024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476F01-8183-4E2A-B64E-E4D802A996B9}" type="slidenum">
              <a:rPr lang="de-DE" smtClean="0"/>
              <a:t>‹Nr.›</a:t>
            </a:fld>
            <a:endParaRPr lang="de-DE"/>
          </a:p>
        </p:txBody>
      </p:sp>
    </p:spTree>
    <p:extLst>
      <p:ext uri="{BB962C8B-B14F-4D97-AF65-F5344CB8AC3E}">
        <p14:creationId xmlns:p14="http://schemas.microsoft.com/office/powerpoint/2010/main" val="10304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B476F01-8183-4E2A-B64E-E4D802A996B9}" type="slidenum">
              <a:rPr lang="de-DE" smtClean="0"/>
              <a:t>43</a:t>
            </a:fld>
            <a:endParaRPr lang="de-DE"/>
          </a:p>
        </p:txBody>
      </p:sp>
    </p:spTree>
    <p:extLst>
      <p:ext uri="{BB962C8B-B14F-4D97-AF65-F5344CB8AC3E}">
        <p14:creationId xmlns:p14="http://schemas.microsoft.com/office/powerpoint/2010/main" val="16680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B476F01-8183-4E2A-B64E-E4D802A996B9}" type="slidenum">
              <a:rPr lang="de-DE" smtClean="0"/>
              <a:t>44</a:t>
            </a:fld>
            <a:endParaRPr lang="de-DE"/>
          </a:p>
        </p:txBody>
      </p:sp>
    </p:spTree>
    <p:extLst>
      <p:ext uri="{BB962C8B-B14F-4D97-AF65-F5344CB8AC3E}">
        <p14:creationId xmlns:p14="http://schemas.microsoft.com/office/powerpoint/2010/main" val="178632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5C0FD1B8-2D4E-46CD-83EC-4A49FE514933}" type="datetimeFigureOut">
              <a:rPr lang="de-DE" smtClean="0"/>
              <a:t>19.02.2024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2212193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5C0FD1B8-2D4E-46CD-83EC-4A49FE514933}" type="datetimeFigureOut">
              <a:rPr lang="de-DE" smtClean="0"/>
              <a:t>19.02.2024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3046605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5C0FD1B8-2D4E-46CD-83EC-4A49FE514933}" type="datetimeFigureOut">
              <a:rPr lang="de-DE" smtClean="0"/>
              <a:t>19.02.2024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275051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5C0FD1B8-2D4E-46CD-83EC-4A49FE514933}" type="datetimeFigureOut">
              <a:rPr lang="de-DE" smtClean="0"/>
              <a:t>19.02.2024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95883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5C0FD1B8-2D4E-46CD-83EC-4A49FE514933}" type="datetimeFigureOut">
              <a:rPr lang="de-DE" smtClean="0"/>
              <a:t>19.02.2024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32670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5C0FD1B8-2D4E-46CD-83EC-4A49FE514933}" type="datetimeFigureOut">
              <a:rPr lang="de-DE" smtClean="0"/>
              <a:t>19.02.2024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253896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5C0FD1B8-2D4E-46CD-83EC-4A49FE514933}" type="datetimeFigureOut">
              <a:rPr lang="de-DE" smtClean="0"/>
              <a:t>19.02.2024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2242935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5C0FD1B8-2D4E-46CD-83EC-4A49FE514933}" type="datetimeFigureOut">
              <a:rPr lang="de-DE" smtClean="0"/>
              <a:t>19.02.2024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1678230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C0FD1B8-2D4E-46CD-83EC-4A49FE514933}" type="datetimeFigureOut">
              <a:rPr lang="de-DE" smtClean="0"/>
              <a:t>19.02.2024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3321134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5C0FD1B8-2D4E-46CD-83EC-4A49FE514933}" type="datetimeFigureOut">
              <a:rPr lang="de-DE" smtClean="0"/>
              <a:t>19.02.2024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1984441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5C0FD1B8-2D4E-46CD-83EC-4A49FE514933}" type="datetimeFigureOut">
              <a:rPr lang="de-DE" smtClean="0"/>
              <a:t>19.02.2024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752A318-46D4-48ED-A45F-D158D46EA2AD}" type="slidenum">
              <a:rPr lang="de-DE" smtClean="0"/>
              <a:t>‹Nr.›</a:t>
            </a:fld>
            <a:endParaRPr lang="de-DE"/>
          </a:p>
        </p:txBody>
      </p:sp>
    </p:spTree>
    <p:extLst>
      <p:ext uri="{BB962C8B-B14F-4D97-AF65-F5344CB8AC3E}">
        <p14:creationId xmlns:p14="http://schemas.microsoft.com/office/powerpoint/2010/main" val="3174228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FD1B8-2D4E-46CD-83EC-4A49FE514933}" type="datetimeFigureOut">
              <a:rPr lang="de-DE" smtClean="0"/>
              <a:t>19.02.2024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A318-46D4-48ED-A45F-D158D46EA2AD}" type="slidenum">
              <a:rPr lang="de-DE" smtClean="0"/>
              <a:t>‹Nr.›</a:t>
            </a:fld>
            <a:endParaRPr lang="de-DE"/>
          </a:p>
        </p:txBody>
      </p:sp>
    </p:spTree>
    <p:extLst>
      <p:ext uri="{BB962C8B-B14F-4D97-AF65-F5344CB8AC3E}">
        <p14:creationId xmlns:p14="http://schemas.microsoft.com/office/powerpoint/2010/main" val="2417402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0.wmf"/></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Prüfungsvorbereitung in Wirtschaft</a:t>
            </a:r>
          </a:p>
        </p:txBody>
      </p:sp>
      <p:sp>
        <p:nvSpPr>
          <p:cNvPr id="3" name="Untertitel 2"/>
          <p:cNvSpPr>
            <a:spLocks noGrp="1"/>
          </p:cNvSpPr>
          <p:nvPr>
            <p:ph type="subTitle" idx="1"/>
          </p:nvPr>
        </p:nvSpPr>
        <p:spPr/>
        <p:txBody>
          <a:bodyPr/>
          <a:lstStyle/>
          <a:p>
            <a:r>
              <a:rPr lang="de-DE" dirty="0">
                <a:solidFill>
                  <a:srgbClr val="FF0000"/>
                </a:solidFill>
              </a:rPr>
              <a:t>Lehrjahr 1</a:t>
            </a:r>
          </a:p>
        </p:txBody>
      </p:sp>
    </p:spTree>
    <p:extLst>
      <p:ext uri="{BB962C8B-B14F-4D97-AF65-F5344CB8AC3E}">
        <p14:creationId xmlns:p14="http://schemas.microsoft.com/office/powerpoint/2010/main" val="401493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Arbeitszeugnis</a:t>
            </a:r>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19" y="3356992"/>
            <a:ext cx="872842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3" y="1772817"/>
            <a:ext cx="8712968" cy="1493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806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716971"/>
          </a:xfrm>
        </p:spPr>
        <p:txBody>
          <a:bodyPr/>
          <a:lstStyle/>
          <a:p>
            <a:pPr algn="l"/>
            <a:r>
              <a:rPr lang="de-DE" sz="3600" b="1" dirty="0"/>
              <a:t>Betriebsrat</a:t>
            </a:r>
            <a:endParaRPr lang="de-DE" b="1" dirty="0"/>
          </a:p>
        </p:txBody>
      </p:sp>
      <p:pic>
        <p:nvPicPr>
          <p:cNvPr id="6" name="Grafik 5">
            <a:extLst>
              <a:ext uri="{FF2B5EF4-FFF2-40B4-BE49-F238E27FC236}">
                <a16:creationId xmlns:a16="http://schemas.microsoft.com/office/drawing/2014/main" id="{1EA16B2D-DABB-4839-A3D1-343A5D5E7132}"/>
              </a:ext>
            </a:extLst>
          </p:cNvPr>
          <p:cNvPicPr>
            <a:picLocks noChangeAspect="1"/>
          </p:cNvPicPr>
          <p:nvPr/>
        </p:nvPicPr>
        <p:blipFill>
          <a:blip r:embed="rId2"/>
          <a:stretch>
            <a:fillRect/>
          </a:stretch>
        </p:blipFill>
        <p:spPr>
          <a:xfrm>
            <a:off x="3685899" y="2336448"/>
            <a:ext cx="5296172" cy="4515082"/>
          </a:xfrm>
          <a:prstGeom prst="rect">
            <a:avLst/>
          </a:prstGeom>
        </p:spPr>
      </p:pic>
      <p:sp>
        <p:nvSpPr>
          <p:cNvPr id="11" name="Inhaltsplatzhalter 10">
            <a:extLst>
              <a:ext uri="{FF2B5EF4-FFF2-40B4-BE49-F238E27FC236}">
                <a16:creationId xmlns:a16="http://schemas.microsoft.com/office/drawing/2014/main" id="{AD8CB045-1215-4EE9-B1E2-C42D634B3C72}"/>
              </a:ext>
            </a:extLst>
          </p:cNvPr>
          <p:cNvSpPr>
            <a:spLocks noGrp="1"/>
          </p:cNvSpPr>
          <p:nvPr>
            <p:ph idx="1"/>
          </p:nvPr>
        </p:nvSpPr>
        <p:spPr>
          <a:xfrm>
            <a:off x="457200" y="1036629"/>
            <a:ext cx="8229600" cy="4525963"/>
          </a:xfrm>
        </p:spPr>
        <p:txBody>
          <a:bodyPr>
            <a:normAutofit lnSpcReduction="10000"/>
          </a:bodyPr>
          <a:lstStyle/>
          <a:p>
            <a:pPr marL="0" indent="0">
              <a:buNone/>
            </a:pPr>
            <a:r>
              <a:rPr lang="de-DE" sz="1800" b="1" u="sng" dirty="0"/>
              <a:t>Voraussetzungen</a:t>
            </a:r>
          </a:p>
          <a:p>
            <a:pPr marL="0" indent="0">
              <a:buNone/>
            </a:pPr>
            <a:r>
              <a:rPr lang="de-DE" sz="1800" b="1" dirty="0"/>
              <a:t>fünf (drei davon wählbar) ständige </a:t>
            </a:r>
          </a:p>
          <a:p>
            <a:pPr marL="0" indent="0">
              <a:buNone/>
            </a:pPr>
            <a:r>
              <a:rPr lang="de-DE" sz="1800" b="1" dirty="0"/>
              <a:t>wahlberechtigte Arbeitnehmer </a:t>
            </a:r>
          </a:p>
          <a:p>
            <a:endParaRPr lang="de-DE" sz="1800" b="1" dirty="0"/>
          </a:p>
          <a:p>
            <a:pPr marL="0" indent="0">
              <a:buNone/>
            </a:pPr>
            <a:r>
              <a:rPr lang="de-DE" sz="1800" b="1" u="sng" dirty="0"/>
              <a:t>Wahlberechtigt sind:</a:t>
            </a:r>
            <a:r>
              <a:rPr lang="de-DE" sz="1800" b="1" dirty="0"/>
              <a:t>		</a:t>
            </a:r>
          </a:p>
          <a:p>
            <a:pPr marL="0" indent="0">
              <a:buNone/>
            </a:pPr>
            <a:r>
              <a:rPr lang="de-DE" sz="1800" b="1" dirty="0"/>
              <a:t>alle Arbeitnehmer eines 			</a:t>
            </a:r>
          </a:p>
          <a:p>
            <a:pPr marL="0" indent="0">
              <a:buNone/>
            </a:pPr>
            <a:r>
              <a:rPr lang="de-DE" sz="1800" b="1" dirty="0"/>
              <a:t>Betriebes über 16 Jahre alt 			</a:t>
            </a:r>
          </a:p>
          <a:p>
            <a:endParaRPr lang="de-DE" sz="1800" b="1" dirty="0"/>
          </a:p>
          <a:p>
            <a:pPr marL="0" indent="0">
              <a:buNone/>
            </a:pPr>
            <a:r>
              <a:rPr lang="de-DE" sz="1800" b="1" u="sng" dirty="0"/>
              <a:t>Wählbar sind:</a:t>
            </a:r>
          </a:p>
          <a:p>
            <a:pPr marL="0" indent="0">
              <a:buNone/>
            </a:pPr>
            <a:r>
              <a:rPr lang="de-DE" sz="1800" b="1" dirty="0"/>
              <a:t>alle Arbeitnehmer über 18 Jahre alt</a:t>
            </a:r>
          </a:p>
          <a:p>
            <a:pPr marL="0" indent="0">
              <a:buNone/>
            </a:pPr>
            <a:r>
              <a:rPr lang="de-DE" sz="1800" b="1" dirty="0"/>
              <a:t>mindestens 6 Monate im Betrieb</a:t>
            </a:r>
          </a:p>
          <a:p>
            <a:endParaRPr lang="de-DE" sz="1800" b="1" dirty="0"/>
          </a:p>
          <a:p>
            <a:pPr marL="0" indent="0">
              <a:buNone/>
            </a:pPr>
            <a:r>
              <a:rPr lang="de-DE" sz="1800" b="1" u="sng" dirty="0"/>
              <a:t>Wahl:</a:t>
            </a:r>
          </a:p>
          <a:p>
            <a:pPr marL="0" indent="0">
              <a:buNone/>
            </a:pPr>
            <a:r>
              <a:rPr lang="de-DE" sz="1800" b="1" dirty="0"/>
              <a:t>Alle 4 Jahre</a:t>
            </a:r>
          </a:p>
          <a:p>
            <a:endParaRPr lang="de-DE" dirty="0"/>
          </a:p>
        </p:txBody>
      </p:sp>
      <p:pic>
        <p:nvPicPr>
          <p:cNvPr id="12" name="Grafik 11">
            <a:extLst>
              <a:ext uri="{FF2B5EF4-FFF2-40B4-BE49-F238E27FC236}">
                <a16:creationId xmlns:a16="http://schemas.microsoft.com/office/drawing/2014/main" id="{CAFA23E5-8554-4A62-A6F2-7367E3BE63DA}"/>
              </a:ext>
            </a:extLst>
          </p:cNvPr>
          <p:cNvPicPr>
            <a:picLocks noChangeAspect="1"/>
          </p:cNvPicPr>
          <p:nvPr/>
        </p:nvPicPr>
        <p:blipFill>
          <a:blip r:embed="rId3"/>
          <a:stretch>
            <a:fillRect/>
          </a:stretch>
        </p:blipFill>
        <p:spPr>
          <a:xfrm>
            <a:off x="6156176" y="66046"/>
            <a:ext cx="2825895" cy="2590933"/>
          </a:xfrm>
          <a:prstGeom prst="rect">
            <a:avLst/>
          </a:prstGeom>
        </p:spPr>
      </p:pic>
    </p:spTree>
    <p:extLst>
      <p:ext uri="{BB962C8B-B14F-4D97-AF65-F5344CB8AC3E}">
        <p14:creationId xmlns:p14="http://schemas.microsoft.com/office/powerpoint/2010/main" val="2891119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Tarifvertrag</a:t>
            </a:r>
            <a:endParaRPr lang="de-DE"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777241"/>
            <a:ext cx="8229600" cy="2171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688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634082"/>
          </a:xfrm>
        </p:spPr>
        <p:txBody>
          <a:bodyPr>
            <a:normAutofit fontScale="90000"/>
          </a:bodyPr>
          <a:lstStyle/>
          <a:p>
            <a:r>
              <a:rPr lang="de-DE" dirty="0"/>
              <a:t>Tarifverhandlung</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121911"/>
            <a:ext cx="6624736" cy="5482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9592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Sozialversicherungen</a:t>
            </a:r>
          </a:p>
        </p:txBody>
      </p:sp>
      <p:graphicFrame>
        <p:nvGraphicFramePr>
          <p:cNvPr id="3" name="Objekt 2">
            <a:extLst>
              <a:ext uri="{FF2B5EF4-FFF2-40B4-BE49-F238E27FC236}">
                <a16:creationId xmlns:a16="http://schemas.microsoft.com/office/drawing/2014/main" id="{E9039FF7-B076-4858-9EE6-3324EA17377C}"/>
              </a:ext>
            </a:extLst>
          </p:cNvPr>
          <p:cNvGraphicFramePr>
            <a:graphicFrameLocks noChangeAspect="1"/>
          </p:cNvGraphicFramePr>
          <p:nvPr>
            <p:extLst>
              <p:ext uri="{D42A27DB-BD31-4B8C-83A1-F6EECF244321}">
                <p14:modId xmlns:p14="http://schemas.microsoft.com/office/powerpoint/2010/main" val="4283215518"/>
              </p:ext>
            </p:extLst>
          </p:nvPr>
        </p:nvGraphicFramePr>
        <p:xfrm>
          <a:off x="457200" y="1124744"/>
          <a:ext cx="8229600" cy="5815454"/>
        </p:xfrm>
        <a:graphic>
          <a:graphicData uri="http://schemas.openxmlformats.org/presentationml/2006/ole">
            <mc:AlternateContent xmlns:mc="http://schemas.openxmlformats.org/markup-compatibility/2006">
              <mc:Choice xmlns:v="urn:schemas-microsoft-com:vml" Requires="v">
                <p:oleObj spid="_x0000_s21511" name="Acrobat Document" r:id="rId3" imgW="5346648" imgH="3778135" progId="Acrobat.Document.DC">
                  <p:embed/>
                </p:oleObj>
              </mc:Choice>
              <mc:Fallback>
                <p:oleObj name="Acrobat Document" r:id="rId3" imgW="5346648" imgH="3778135" progId="Acrobat.Document.DC">
                  <p:embed/>
                  <p:pic>
                    <p:nvPicPr>
                      <p:cNvPr id="0" name=""/>
                      <p:cNvPicPr/>
                      <p:nvPr/>
                    </p:nvPicPr>
                    <p:blipFill>
                      <a:blip r:embed="rId4"/>
                      <a:stretch>
                        <a:fillRect/>
                      </a:stretch>
                    </p:blipFill>
                    <p:spPr>
                      <a:xfrm>
                        <a:off x="457200" y="1124744"/>
                        <a:ext cx="8229600" cy="5815454"/>
                      </a:xfrm>
                      <a:prstGeom prst="rect">
                        <a:avLst/>
                      </a:prstGeom>
                    </p:spPr>
                  </p:pic>
                </p:oleObj>
              </mc:Fallback>
            </mc:AlternateContent>
          </a:graphicData>
        </a:graphic>
      </p:graphicFrame>
    </p:spTree>
    <p:extLst>
      <p:ext uri="{BB962C8B-B14F-4D97-AF65-F5344CB8AC3E}">
        <p14:creationId xmlns:p14="http://schemas.microsoft.com/office/powerpoint/2010/main" val="421333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Private Zusatzversicherungen</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195134"/>
            <a:ext cx="6480720" cy="5336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957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562074"/>
          </a:xfrm>
        </p:spPr>
        <p:txBody>
          <a:bodyPr>
            <a:normAutofit fontScale="90000"/>
          </a:bodyPr>
          <a:lstStyle/>
          <a:p>
            <a:r>
              <a:rPr lang="de-DE" dirty="0"/>
              <a:t>Brutto/Netto</a:t>
            </a:r>
          </a:p>
        </p:txBody>
      </p:sp>
      <p:pic>
        <p:nvPicPr>
          <p:cNvPr id="6" name="Inhaltsplatzhalter 5">
            <a:extLst>
              <a:ext uri="{FF2B5EF4-FFF2-40B4-BE49-F238E27FC236}">
                <a16:creationId xmlns:a16="http://schemas.microsoft.com/office/drawing/2014/main" id="{DCF30AEB-9B10-463D-BCDB-351641F07D0F}"/>
              </a:ext>
            </a:extLst>
          </p:cNvPr>
          <p:cNvPicPr>
            <a:picLocks noGrp="1" noChangeAspect="1"/>
          </p:cNvPicPr>
          <p:nvPr>
            <p:ph idx="1"/>
          </p:nvPr>
        </p:nvPicPr>
        <p:blipFill>
          <a:blip r:embed="rId2"/>
          <a:stretch>
            <a:fillRect/>
          </a:stretch>
        </p:blipFill>
        <p:spPr>
          <a:xfrm>
            <a:off x="282638" y="3140968"/>
            <a:ext cx="5842992" cy="3545313"/>
          </a:xfrm>
          <a:prstGeom prst="rect">
            <a:avLst/>
          </a:prstGeom>
        </p:spPr>
      </p:pic>
      <p:pic>
        <p:nvPicPr>
          <p:cNvPr id="4" name="Grafik 3">
            <a:extLst>
              <a:ext uri="{FF2B5EF4-FFF2-40B4-BE49-F238E27FC236}">
                <a16:creationId xmlns:a16="http://schemas.microsoft.com/office/drawing/2014/main" id="{F1736568-5710-409B-8299-687E5A51DA1A}"/>
              </a:ext>
            </a:extLst>
          </p:cNvPr>
          <p:cNvPicPr>
            <a:picLocks noChangeAspect="1"/>
          </p:cNvPicPr>
          <p:nvPr/>
        </p:nvPicPr>
        <p:blipFill>
          <a:blip r:embed="rId3"/>
          <a:stretch>
            <a:fillRect/>
          </a:stretch>
        </p:blipFill>
        <p:spPr>
          <a:xfrm rot="16200000">
            <a:off x="2251186" y="-1180290"/>
            <a:ext cx="2177574" cy="6176908"/>
          </a:xfrm>
          <a:prstGeom prst="rect">
            <a:avLst/>
          </a:prstGeom>
        </p:spPr>
      </p:pic>
    </p:spTree>
    <p:extLst>
      <p:ext uri="{BB962C8B-B14F-4D97-AF65-F5344CB8AC3E}">
        <p14:creationId xmlns:p14="http://schemas.microsoft.com/office/powerpoint/2010/main" val="43357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D56E94-B868-449C-A349-5F95048A6DE1}"/>
              </a:ext>
            </a:extLst>
          </p:cNvPr>
          <p:cNvSpPr>
            <a:spLocks noGrp="1"/>
          </p:cNvSpPr>
          <p:nvPr>
            <p:ph type="title"/>
          </p:nvPr>
        </p:nvSpPr>
        <p:spPr>
          <a:xfrm>
            <a:off x="457200" y="274638"/>
            <a:ext cx="8229600" cy="562074"/>
          </a:xfrm>
        </p:spPr>
        <p:txBody>
          <a:bodyPr>
            <a:normAutofit fontScale="90000"/>
          </a:bodyPr>
          <a:lstStyle/>
          <a:p>
            <a:r>
              <a:rPr lang="de-DE" dirty="0"/>
              <a:t>Steuererklärung</a:t>
            </a:r>
          </a:p>
        </p:txBody>
      </p:sp>
      <p:pic>
        <p:nvPicPr>
          <p:cNvPr id="4" name="Inhaltsplatzhalter 3">
            <a:extLst>
              <a:ext uri="{FF2B5EF4-FFF2-40B4-BE49-F238E27FC236}">
                <a16:creationId xmlns:a16="http://schemas.microsoft.com/office/drawing/2014/main" id="{5FA7D280-68AD-4EEB-93ED-C730344C7F52}"/>
              </a:ext>
            </a:extLst>
          </p:cNvPr>
          <p:cNvPicPr>
            <a:picLocks noGrp="1" noChangeAspect="1"/>
          </p:cNvPicPr>
          <p:nvPr>
            <p:ph idx="1"/>
          </p:nvPr>
        </p:nvPicPr>
        <p:blipFill>
          <a:blip r:embed="rId2"/>
          <a:stretch>
            <a:fillRect/>
          </a:stretch>
        </p:blipFill>
        <p:spPr>
          <a:xfrm>
            <a:off x="1163201" y="836712"/>
            <a:ext cx="6505143" cy="5775532"/>
          </a:xfrm>
          <a:prstGeom prst="rect">
            <a:avLst/>
          </a:prstGeom>
        </p:spPr>
      </p:pic>
    </p:spTree>
    <p:extLst>
      <p:ext uri="{BB962C8B-B14F-4D97-AF65-F5344CB8AC3E}">
        <p14:creationId xmlns:p14="http://schemas.microsoft.com/office/powerpoint/2010/main" val="3542532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Prüfungsvorbereitung in Wirtschaft</a:t>
            </a:r>
          </a:p>
        </p:txBody>
      </p:sp>
      <p:sp>
        <p:nvSpPr>
          <p:cNvPr id="3" name="Untertitel 2"/>
          <p:cNvSpPr>
            <a:spLocks noGrp="1"/>
          </p:cNvSpPr>
          <p:nvPr>
            <p:ph type="subTitle" idx="1"/>
          </p:nvPr>
        </p:nvSpPr>
        <p:spPr/>
        <p:txBody>
          <a:bodyPr/>
          <a:lstStyle/>
          <a:p>
            <a:r>
              <a:rPr lang="de-DE" dirty="0">
                <a:solidFill>
                  <a:srgbClr val="FF0000"/>
                </a:solidFill>
              </a:rPr>
              <a:t>Lehrjahr 2</a:t>
            </a:r>
          </a:p>
        </p:txBody>
      </p:sp>
    </p:spTree>
    <p:extLst>
      <p:ext uri="{BB962C8B-B14F-4D97-AF65-F5344CB8AC3E}">
        <p14:creationId xmlns:p14="http://schemas.microsoft.com/office/powerpoint/2010/main" val="306561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dirty="0"/>
          </a:p>
        </p:txBody>
      </p:sp>
      <p:graphicFrame>
        <p:nvGraphicFramePr>
          <p:cNvPr id="4" name="Objekt 3"/>
          <p:cNvGraphicFramePr>
            <a:graphicFrameLocks noChangeAspect="1"/>
          </p:cNvGraphicFramePr>
          <p:nvPr>
            <p:extLst>
              <p:ext uri="{D42A27DB-BD31-4B8C-83A1-F6EECF244321}">
                <p14:modId xmlns:p14="http://schemas.microsoft.com/office/powerpoint/2010/main" val="234458155"/>
              </p:ext>
            </p:extLst>
          </p:nvPr>
        </p:nvGraphicFramePr>
        <p:xfrm>
          <a:off x="-180528" y="116632"/>
          <a:ext cx="11024777" cy="7790668"/>
        </p:xfrm>
        <a:graphic>
          <a:graphicData uri="http://schemas.openxmlformats.org/presentationml/2006/ole">
            <mc:AlternateContent xmlns:mc="http://schemas.openxmlformats.org/markup-compatibility/2006">
              <mc:Choice xmlns:v="urn:schemas-microsoft-com:vml" Requires="v">
                <p:oleObj spid="_x0000_s12373" name="Acrobat Document" r:id="rId3" imgW="8019926" imgH="5667337" progId="AcroExch.Document.7">
                  <p:embed/>
                </p:oleObj>
              </mc:Choice>
              <mc:Fallback>
                <p:oleObj name="Acrobat Document" r:id="rId3" imgW="8019926" imgH="5667337" progId="AcroExch.Document.7">
                  <p:embed/>
                  <p:pic>
                    <p:nvPicPr>
                      <p:cNvPr id="0" name=""/>
                      <p:cNvPicPr/>
                      <p:nvPr/>
                    </p:nvPicPr>
                    <p:blipFill>
                      <a:blip r:embed="rId4"/>
                      <a:stretch>
                        <a:fillRect/>
                      </a:stretch>
                    </p:blipFill>
                    <p:spPr>
                      <a:xfrm>
                        <a:off x="-180528" y="116632"/>
                        <a:ext cx="11024777" cy="7790668"/>
                      </a:xfrm>
                      <a:prstGeom prst="rect">
                        <a:avLst/>
                      </a:prstGeom>
                    </p:spPr>
                  </p:pic>
                </p:oleObj>
              </mc:Fallback>
            </mc:AlternateContent>
          </a:graphicData>
        </a:graphic>
      </p:graphicFrame>
    </p:spTree>
    <p:extLst>
      <p:ext uri="{BB962C8B-B14F-4D97-AF65-F5344CB8AC3E}">
        <p14:creationId xmlns:p14="http://schemas.microsoft.com/office/powerpoint/2010/main" val="198239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6BAB48-5E15-485C-B6F3-F0181FEDCE11}"/>
              </a:ext>
            </a:extLst>
          </p:cNvPr>
          <p:cNvSpPr>
            <a:spLocks noGrp="1"/>
          </p:cNvSpPr>
          <p:nvPr>
            <p:ph type="title"/>
          </p:nvPr>
        </p:nvSpPr>
        <p:spPr/>
        <p:txBody>
          <a:bodyPr/>
          <a:lstStyle/>
          <a:p>
            <a:r>
              <a:rPr lang="de-DE" dirty="0"/>
              <a:t>Duale Berufsausbildung</a:t>
            </a:r>
          </a:p>
        </p:txBody>
      </p:sp>
      <p:pic>
        <p:nvPicPr>
          <p:cNvPr id="4" name="Inhaltsplatzhalter 3">
            <a:extLst>
              <a:ext uri="{FF2B5EF4-FFF2-40B4-BE49-F238E27FC236}">
                <a16:creationId xmlns:a16="http://schemas.microsoft.com/office/drawing/2014/main" id="{BEA568DC-32A2-468C-B0E6-51583D211334}"/>
              </a:ext>
            </a:extLst>
          </p:cNvPr>
          <p:cNvPicPr>
            <a:picLocks noGrp="1" noChangeAspect="1"/>
          </p:cNvPicPr>
          <p:nvPr>
            <p:ph idx="1"/>
          </p:nvPr>
        </p:nvPicPr>
        <p:blipFill>
          <a:blip r:embed="rId2"/>
          <a:stretch>
            <a:fillRect/>
          </a:stretch>
        </p:blipFill>
        <p:spPr>
          <a:xfrm rot="16200000">
            <a:off x="2721022" y="-768695"/>
            <a:ext cx="3744416" cy="8971451"/>
          </a:xfrm>
          <a:prstGeom prst="rect">
            <a:avLst/>
          </a:prstGeom>
        </p:spPr>
      </p:pic>
    </p:spTree>
    <p:extLst>
      <p:ext uri="{BB962C8B-B14F-4D97-AF65-F5344CB8AC3E}">
        <p14:creationId xmlns:p14="http://schemas.microsoft.com/office/powerpoint/2010/main" val="1825148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Geschäftsfähigkeit</a:t>
            </a:r>
          </a:p>
        </p:txBody>
      </p:sp>
      <p:sp>
        <p:nvSpPr>
          <p:cNvPr id="3" name="Inhaltsplatzhalter 2"/>
          <p:cNvSpPr>
            <a:spLocks noGrp="1"/>
          </p:cNvSpPr>
          <p:nvPr>
            <p:ph idx="1"/>
          </p:nvPr>
        </p:nvSpPr>
        <p:spPr/>
        <p:txBody>
          <a:bodyPr/>
          <a:lstStyle/>
          <a:p>
            <a:endParaRPr lang="de-DE" dirty="0"/>
          </a:p>
        </p:txBody>
      </p:sp>
      <p:graphicFrame>
        <p:nvGraphicFramePr>
          <p:cNvPr id="4" name="Objekt 3"/>
          <p:cNvGraphicFramePr>
            <a:graphicFrameLocks noChangeAspect="1"/>
          </p:cNvGraphicFramePr>
          <p:nvPr>
            <p:extLst>
              <p:ext uri="{D42A27DB-BD31-4B8C-83A1-F6EECF244321}">
                <p14:modId xmlns:p14="http://schemas.microsoft.com/office/powerpoint/2010/main" val="4180654300"/>
              </p:ext>
            </p:extLst>
          </p:nvPr>
        </p:nvGraphicFramePr>
        <p:xfrm>
          <a:off x="561974" y="595313"/>
          <a:ext cx="10130705" cy="7158871"/>
        </p:xfrm>
        <a:graphic>
          <a:graphicData uri="http://schemas.openxmlformats.org/presentationml/2006/ole">
            <mc:AlternateContent xmlns:mc="http://schemas.openxmlformats.org/markup-compatibility/2006">
              <mc:Choice xmlns:v="urn:schemas-microsoft-com:vml" Requires="v">
                <p:oleObj spid="_x0000_s13396" name="Acrobat Document" r:id="rId3" imgW="8019926" imgH="5667337" progId="AcroExch.Document.7">
                  <p:embed/>
                </p:oleObj>
              </mc:Choice>
              <mc:Fallback>
                <p:oleObj name="Acrobat Document" r:id="rId3" imgW="8019926" imgH="5667337" progId="AcroExch.Document.7">
                  <p:embed/>
                  <p:pic>
                    <p:nvPicPr>
                      <p:cNvPr id="0" name=""/>
                      <p:cNvPicPr/>
                      <p:nvPr/>
                    </p:nvPicPr>
                    <p:blipFill>
                      <a:blip r:embed="rId4"/>
                      <a:stretch>
                        <a:fillRect/>
                      </a:stretch>
                    </p:blipFill>
                    <p:spPr>
                      <a:xfrm>
                        <a:off x="561974" y="595313"/>
                        <a:ext cx="10130705" cy="7158871"/>
                      </a:xfrm>
                      <a:prstGeom prst="rect">
                        <a:avLst/>
                      </a:prstGeom>
                    </p:spPr>
                  </p:pic>
                </p:oleObj>
              </mc:Fallback>
            </mc:AlternateContent>
          </a:graphicData>
        </a:graphic>
      </p:graphicFrame>
    </p:spTree>
    <p:extLst>
      <p:ext uri="{BB962C8B-B14F-4D97-AF65-F5344CB8AC3E}">
        <p14:creationId xmlns:p14="http://schemas.microsoft.com/office/powerpoint/2010/main" val="4050749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692696"/>
          </a:xfrm>
        </p:spPr>
        <p:txBody>
          <a:bodyPr>
            <a:normAutofit fontScale="90000"/>
          </a:bodyPr>
          <a:lstStyle/>
          <a:p>
            <a:r>
              <a:rPr lang="de-DE" dirty="0"/>
              <a:t>Kaufvertrag (Zustandekommen)</a:t>
            </a:r>
          </a:p>
        </p:txBody>
      </p:sp>
      <p:graphicFrame>
        <p:nvGraphicFramePr>
          <p:cNvPr id="7" name="Objekt 6"/>
          <p:cNvGraphicFramePr>
            <a:graphicFrameLocks noChangeAspect="1"/>
          </p:cNvGraphicFramePr>
          <p:nvPr>
            <p:extLst>
              <p:ext uri="{D42A27DB-BD31-4B8C-83A1-F6EECF244321}">
                <p14:modId xmlns:p14="http://schemas.microsoft.com/office/powerpoint/2010/main" val="3223582883"/>
              </p:ext>
            </p:extLst>
          </p:nvPr>
        </p:nvGraphicFramePr>
        <p:xfrm>
          <a:off x="2195736" y="620688"/>
          <a:ext cx="4326743" cy="6120680"/>
        </p:xfrm>
        <a:graphic>
          <a:graphicData uri="http://schemas.openxmlformats.org/presentationml/2006/ole">
            <mc:AlternateContent xmlns:mc="http://schemas.openxmlformats.org/markup-compatibility/2006">
              <mc:Choice xmlns:v="urn:schemas-microsoft-com:vml" Requires="v">
                <p:oleObj spid="_x0000_s18516" name="Acrobat Document" r:id="rId3" imgW="3777861" imgH="5346331" progId="Acrobat.Document.DC">
                  <p:embed/>
                </p:oleObj>
              </mc:Choice>
              <mc:Fallback>
                <p:oleObj name="Acrobat Document" r:id="rId3" imgW="3777861" imgH="5346331" progId="Acrobat.Document.DC">
                  <p:embed/>
                  <p:pic>
                    <p:nvPicPr>
                      <p:cNvPr id="0" name=""/>
                      <p:cNvPicPr/>
                      <p:nvPr/>
                    </p:nvPicPr>
                    <p:blipFill>
                      <a:blip r:embed="rId4"/>
                      <a:stretch>
                        <a:fillRect/>
                      </a:stretch>
                    </p:blipFill>
                    <p:spPr>
                      <a:xfrm>
                        <a:off x="2195736" y="620688"/>
                        <a:ext cx="4326743" cy="6120680"/>
                      </a:xfrm>
                      <a:prstGeom prst="rect">
                        <a:avLst/>
                      </a:prstGeom>
                    </p:spPr>
                  </p:pic>
                </p:oleObj>
              </mc:Fallback>
            </mc:AlternateContent>
          </a:graphicData>
        </a:graphic>
      </p:graphicFrame>
    </p:spTree>
    <p:extLst>
      <p:ext uri="{BB962C8B-B14F-4D97-AF65-F5344CB8AC3E}">
        <p14:creationId xmlns:p14="http://schemas.microsoft.com/office/powerpoint/2010/main" val="2286318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Formen/Arten von Rechtsgeschäften</a:t>
            </a:r>
          </a:p>
        </p:txBody>
      </p:sp>
      <p:pic>
        <p:nvPicPr>
          <p:cNvPr id="5" name="Inhaltsplatzhalter 4">
            <a:extLst>
              <a:ext uri="{FF2B5EF4-FFF2-40B4-BE49-F238E27FC236}">
                <a16:creationId xmlns:a16="http://schemas.microsoft.com/office/drawing/2014/main" id="{BF5AC077-7A39-4E68-9E5A-4643D68F77FC}"/>
              </a:ext>
            </a:extLst>
          </p:cNvPr>
          <p:cNvPicPr>
            <a:picLocks noGrp="1" noChangeAspect="1"/>
          </p:cNvPicPr>
          <p:nvPr>
            <p:ph idx="1"/>
          </p:nvPr>
        </p:nvPicPr>
        <p:blipFill>
          <a:blip r:embed="rId2"/>
          <a:stretch>
            <a:fillRect/>
          </a:stretch>
        </p:blipFill>
        <p:spPr>
          <a:xfrm rot="16200000">
            <a:off x="1760801" y="155523"/>
            <a:ext cx="5622397" cy="7560839"/>
          </a:xfrm>
          <a:prstGeom prst="rect">
            <a:avLst/>
          </a:prstGeom>
        </p:spPr>
      </p:pic>
    </p:spTree>
    <p:extLst>
      <p:ext uri="{BB962C8B-B14F-4D97-AF65-F5344CB8AC3E}">
        <p14:creationId xmlns:p14="http://schemas.microsoft.com/office/powerpoint/2010/main" val="3210651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Anfechtbar/Nichtig</a:t>
            </a:r>
          </a:p>
        </p:txBody>
      </p:sp>
      <p:sp>
        <p:nvSpPr>
          <p:cNvPr id="3" name="Inhaltsplatzhalter 2"/>
          <p:cNvSpPr>
            <a:spLocks noGrp="1"/>
          </p:cNvSpPr>
          <p:nvPr>
            <p:ph idx="1"/>
          </p:nvPr>
        </p:nvSpPr>
        <p:spPr/>
        <p:txBody>
          <a:bodyPr/>
          <a:lstStyle/>
          <a:p>
            <a:endParaRPr lang="de-DE" dirty="0"/>
          </a:p>
        </p:txBody>
      </p:sp>
      <p:graphicFrame>
        <p:nvGraphicFramePr>
          <p:cNvPr id="4" name="Objekt 3"/>
          <p:cNvGraphicFramePr>
            <a:graphicFrameLocks noChangeAspect="1"/>
          </p:cNvGraphicFramePr>
          <p:nvPr>
            <p:extLst>
              <p:ext uri="{D42A27DB-BD31-4B8C-83A1-F6EECF244321}">
                <p14:modId xmlns:p14="http://schemas.microsoft.com/office/powerpoint/2010/main" val="2494875766"/>
              </p:ext>
            </p:extLst>
          </p:nvPr>
        </p:nvGraphicFramePr>
        <p:xfrm>
          <a:off x="251520" y="274638"/>
          <a:ext cx="10706769" cy="7565947"/>
        </p:xfrm>
        <a:graphic>
          <a:graphicData uri="http://schemas.openxmlformats.org/presentationml/2006/ole">
            <mc:AlternateContent xmlns:mc="http://schemas.openxmlformats.org/markup-compatibility/2006">
              <mc:Choice xmlns:v="urn:schemas-microsoft-com:vml" Requires="v">
                <p:oleObj spid="_x0000_s19540" name="Acrobat Document" r:id="rId3" imgW="8019926" imgH="5667337" progId="AcroExch.Document.7">
                  <p:embed/>
                </p:oleObj>
              </mc:Choice>
              <mc:Fallback>
                <p:oleObj name="Acrobat Document" r:id="rId3" imgW="8019926" imgH="5667337" progId="AcroExch.Document.7">
                  <p:embed/>
                  <p:pic>
                    <p:nvPicPr>
                      <p:cNvPr id="0" name=""/>
                      <p:cNvPicPr/>
                      <p:nvPr/>
                    </p:nvPicPr>
                    <p:blipFill>
                      <a:blip r:embed="rId4"/>
                      <a:stretch>
                        <a:fillRect/>
                      </a:stretch>
                    </p:blipFill>
                    <p:spPr>
                      <a:xfrm>
                        <a:off x="251520" y="274638"/>
                        <a:ext cx="10706769" cy="7565947"/>
                      </a:xfrm>
                      <a:prstGeom prst="rect">
                        <a:avLst/>
                      </a:prstGeom>
                    </p:spPr>
                  </p:pic>
                </p:oleObj>
              </mc:Fallback>
            </mc:AlternateContent>
          </a:graphicData>
        </a:graphic>
      </p:graphicFrame>
    </p:spTree>
    <p:extLst>
      <p:ext uri="{BB962C8B-B14F-4D97-AF65-F5344CB8AC3E}">
        <p14:creationId xmlns:p14="http://schemas.microsoft.com/office/powerpoint/2010/main" val="416605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Besitz/Eigentum</a:t>
            </a:r>
          </a:p>
        </p:txBody>
      </p:sp>
      <p:pic>
        <p:nvPicPr>
          <p:cNvPr id="16387" name="Picture 3" descr="C:\Users\oc\Desktop\Rechtsgeschäft\5. Nichtig_Anfechtbar + Besitz&amp;Eigentum\Besitz und Eigentum\Zsfsg.__B+E.+Eigentumsvorbehal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3076" y="1600200"/>
            <a:ext cx="8017848"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00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418058"/>
          </a:xfrm>
        </p:spPr>
        <p:txBody>
          <a:bodyPr>
            <a:normAutofit fontScale="90000"/>
          </a:bodyPr>
          <a:lstStyle/>
          <a:p>
            <a:r>
              <a:rPr lang="de-DE" sz="3600" dirty="0"/>
              <a:t>Sachmängelhaftung</a:t>
            </a:r>
          </a:p>
        </p:txBody>
      </p:sp>
      <p:pic>
        <p:nvPicPr>
          <p:cNvPr id="2254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678759"/>
            <a:ext cx="5884044" cy="1286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Grafik 6">
            <a:extLst>
              <a:ext uri="{FF2B5EF4-FFF2-40B4-BE49-F238E27FC236}">
                <a16:creationId xmlns:a16="http://schemas.microsoft.com/office/drawing/2014/main" id="{13FB93DC-576C-4C2A-A294-EAE243A3E745}"/>
              </a:ext>
            </a:extLst>
          </p:cNvPr>
          <p:cNvPicPr>
            <a:picLocks noChangeAspect="1"/>
          </p:cNvPicPr>
          <p:nvPr/>
        </p:nvPicPr>
        <p:blipFill>
          <a:blip r:embed="rId3"/>
          <a:stretch>
            <a:fillRect/>
          </a:stretch>
        </p:blipFill>
        <p:spPr>
          <a:xfrm>
            <a:off x="32009" y="1965528"/>
            <a:ext cx="5884044" cy="4722813"/>
          </a:xfrm>
          <a:prstGeom prst="rect">
            <a:avLst/>
          </a:prstGeom>
        </p:spPr>
      </p:pic>
      <p:sp>
        <p:nvSpPr>
          <p:cNvPr id="10" name="Textfeld 9">
            <a:extLst>
              <a:ext uri="{FF2B5EF4-FFF2-40B4-BE49-F238E27FC236}">
                <a16:creationId xmlns:a16="http://schemas.microsoft.com/office/drawing/2014/main" id="{7E041472-3019-4375-89FD-A2B6F0049FC7}"/>
              </a:ext>
            </a:extLst>
          </p:cNvPr>
          <p:cNvSpPr txBox="1"/>
          <p:nvPr/>
        </p:nvSpPr>
        <p:spPr>
          <a:xfrm>
            <a:off x="5925925" y="2060848"/>
            <a:ext cx="3110571" cy="4247317"/>
          </a:xfrm>
          <a:prstGeom prst="rect">
            <a:avLst/>
          </a:prstGeom>
          <a:noFill/>
        </p:spPr>
        <p:txBody>
          <a:bodyPr wrap="square" rtlCol="0">
            <a:spAutoFit/>
          </a:bodyPr>
          <a:lstStyle/>
          <a:p>
            <a:r>
              <a:rPr lang="de-DE" b="1" u="sng" dirty="0"/>
              <a:t>Neu ab 1.1.2022:</a:t>
            </a:r>
          </a:p>
          <a:p>
            <a:r>
              <a:rPr lang="de-DE" b="1" dirty="0"/>
              <a:t>- Auf Abweichungen bei B-Ware, Ausstellungsstücke… muss im KV hingewiesen werden.</a:t>
            </a:r>
          </a:p>
          <a:p>
            <a:r>
              <a:rPr lang="de-DE" b="1" dirty="0"/>
              <a:t>- Verkäufer hat nur noch </a:t>
            </a:r>
            <a:r>
              <a:rPr lang="de-DE" b="1"/>
              <a:t>einen Nacherfüllungsversuch.</a:t>
            </a:r>
            <a:endParaRPr lang="de-DE" b="1" dirty="0"/>
          </a:p>
          <a:p>
            <a:r>
              <a:rPr lang="de-DE" b="1" dirty="0"/>
              <a:t>- Keine konkrete Frist für Nacherfüllung notwendig, nur den Mangel anzeigen und Nacherfüllung verlangen.</a:t>
            </a:r>
          </a:p>
          <a:p>
            <a:r>
              <a:rPr lang="de-DE" b="1" dirty="0"/>
              <a:t>- Verkäufer darf keine Nutzungsentschädigung bei „ersetzten“ defekten Geräten verlangen.</a:t>
            </a:r>
          </a:p>
        </p:txBody>
      </p:sp>
    </p:spTree>
    <p:extLst>
      <p:ext uri="{BB962C8B-B14F-4D97-AF65-F5344CB8AC3E}">
        <p14:creationId xmlns:p14="http://schemas.microsoft.com/office/powerpoint/2010/main" val="3036672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C5E752-4669-4129-A546-EA36744192F3}"/>
              </a:ext>
            </a:extLst>
          </p:cNvPr>
          <p:cNvSpPr>
            <a:spLocks noGrp="1"/>
          </p:cNvSpPr>
          <p:nvPr>
            <p:ph type="title"/>
          </p:nvPr>
        </p:nvSpPr>
        <p:spPr/>
        <p:txBody>
          <a:bodyPr/>
          <a:lstStyle/>
          <a:p>
            <a:r>
              <a:rPr lang="de-DE" dirty="0"/>
              <a:t>Sachmangelhaftung/Garantie</a:t>
            </a:r>
          </a:p>
        </p:txBody>
      </p:sp>
      <p:pic>
        <p:nvPicPr>
          <p:cNvPr id="4" name="Inhaltsplatzhalter 5">
            <a:extLst>
              <a:ext uri="{FF2B5EF4-FFF2-40B4-BE49-F238E27FC236}">
                <a16:creationId xmlns:a16="http://schemas.microsoft.com/office/drawing/2014/main" id="{B2E6E448-BFE9-4F5D-B0F4-60E72525BCEC}"/>
              </a:ext>
            </a:extLst>
          </p:cNvPr>
          <p:cNvPicPr>
            <a:picLocks noGrp="1" noChangeAspect="1"/>
          </p:cNvPicPr>
          <p:nvPr>
            <p:ph idx="1"/>
          </p:nvPr>
        </p:nvPicPr>
        <p:blipFill>
          <a:blip r:embed="rId2"/>
          <a:stretch>
            <a:fillRect/>
          </a:stretch>
        </p:blipFill>
        <p:spPr>
          <a:xfrm>
            <a:off x="1619672" y="1170741"/>
            <a:ext cx="6120680" cy="5581889"/>
          </a:xfrm>
          <a:prstGeom prst="rect">
            <a:avLst/>
          </a:prstGeom>
        </p:spPr>
      </p:pic>
    </p:spTree>
    <p:extLst>
      <p:ext uri="{BB962C8B-B14F-4D97-AF65-F5344CB8AC3E}">
        <p14:creationId xmlns:p14="http://schemas.microsoft.com/office/powerpoint/2010/main" val="3025072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Zahlungsverzug</a:t>
            </a:r>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3358" y="1600200"/>
            <a:ext cx="7937284"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3549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116421-0D92-487F-9025-8BD5A04623A6}"/>
              </a:ext>
            </a:extLst>
          </p:cNvPr>
          <p:cNvSpPr>
            <a:spLocks noGrp="1"/>
          </p:cNvSpPr>
          <p:nvPr>
            <p:ph type="title"/>
          </p:nvPr>
        </p:nvSpPr>
        <p:spPr>
          <a:xfrm>
            <a:off x="457200" y="332656"/>
            <a:ext cx="8229600" cy="1143000"/>
          </a:xfrm>
        </p:spPr>
        <p:txBody>
          <a:bodyPr/>
          <a:lstStyle/>
          <a:p>
            <a:r>
              <a:rPr lang="de-DE" dirty="0"/>
              <a:t>Folgen Zahlungsverzug</a:t>
            </a:r>
          </a:p>
        </p:txBody>
      </p:sp>
      <p:pic>
        <p:nvPicPr>
          <p:cNvPr id="4" name="Inhaltsplatzhalter 3">
            <a:extLst>
              <a:ext uri="{FF2B5EF4-FFF2-40B4-BE49-F238E27FC236}">
                <a16:creationId xmlns:a16="http://schemas.microsoft.com/office/drawing/2014/main" id="{0FACDDBB-6E04-4D84-9C32-E191C8C26A97}"/>
              </a:ext>
            </a:extLst>
          </p:cNvPr>
          <p:cNvPicPr>
            <a:picLocks noGrp="1" noChangeAspect="1"/>
          </p:cNvPicPr>
          <p:nvPr>
            <p:ph idx="1"/>
          </p:nvPr>
        </p:nvPicPr>
        <p:blipFill>
          <a:blip r:embed="rId2"/>
          <a:stretch>
            <a:fillRect/>
          </a:stretch>
        </p:blipFill>
        <p:spPr>
          <a:xfrm>
            <a:off x="323528" y="1268760"/>
            <a:ext cx="3898236" cy="4525963"/>
          </a:xfrm>
          <a:prstGeom prst="rect">
            <a:avLst/>
          </a:prstGeom>
        </p:spPr>
      </p:pic>
      <p:sp>
        <p:nvSpPr>
          <p:cNvPr id="5" name="Rechteck 4">
            <a:extLst>
              <a:ext uri="{FF2B5EF4-FFF2-40B4-BE49-F238E27FC236}">
                <a16:creationId xmlns:a16="http://schemas.microsoft.com/office/drawing/2014/main" id="{7F516B19-80C9-435D-BF63-C99753075540}"/>
              </a:ext>
            </a:extLst>
          </p:cNvPr>
          <p:cNvSpPr/>
          <p:nvPr/>
        </p:nvSpPr>
        <p:spPr>
          <a:xfrm>
            <a:off x="4248472" y="1408082"/>
            <a:ext cx="4572000" cy="4524315"/>
          </a:xfrm>
          <a:prstGeom prst="rect">
            <a:avLst/>
          </a:prstGeom>
        </p:spPr>
        <p:txBody>
          <a:bodyPr>
            <a:spAutoFit/>
          </a:bodyPr>
          <a:lstStyle/>
          <a:p>
            <a:pPr algn="ctr"/>
            <a:r>
              <a:rPr lang="de-DE" b="1" dirty="0">
                <a:solidFill>
                  <a:srgbClr val="090809"/>
                </a:solidFill>
                <a:latin typeface="Arial" panose="020B0604020202020204" pitchFamily="34" charset="0"/>
              </a:rPr>
              <a:t>Ablauf Lohnabtretung</a:t>
            </a:r>
          </a:p>
          <a:p>
            <a:r>
              <a:rPr lang="de-DE" dirty="0">
                <a:solidFill>
                  <a:srgbClr val="090809"/>
                </a:solidFill>
                <a:latin typeface="Arial" panose="020B0604020202020204" pitchFamily="34" charset="0"/>
              </a:rPr>
              <a:t>Die Lohnabtretung dient </a:t>
            </a:r>
            <a:r>
              <a:rPr lang="de-DE">
                <a:solidFill>
                  <a:srgbClr val="090809"/>
                </a:solidFill>
                <a:latin typeface="Arial" panose="020B0604020202020204" pitchFamily="34" charset="0"/>
              </a:rPr>
              <a:t>der Kreditsicherung</a:t>
            </a:r>
            <a:r>
              <a:rPr lang="de-DE">
                <a:solidFill>
                  <a:srgbClr val="343334"/>
                </a:solidFill>
                <a:latin typeface="Arial" panose="020B0604020202020204" pitchFamily="34" charset="0"/>
              </a:rPr>
              <a:t>.</a:t>
            </a:r>
            <a:endParaRPr lang="de-DE" dirty="0">
              <a:solidFill>
                <a:srgbClr val="343334"/>
              </a:solidFill>
              <a:latin typeface="Arial" panose="020B0604020202020204" pitchFamily="34" charset="0"/>
            </a:endParaRPr>
          </a:p>
          <a:p>
            <a:r>
              <a:rPr lang="de-DE" dirty="0">
                <a:solidFill>
                  <a:srgbClr val="343334"/>
                </a:solidFill>
                <a:latin typeface="Arial" panose="020B0604020202020204" pitchFamily="34" charset="0"/>
              </a:rPr>
              <a:t>-&gt; </a:t>
            </a:r>
            <a:r>
              <a:rPr lang="de-DE" dirty="0">
                <a:solidFill>
                  <a:srgbClr val="090809"/>
                </a:solidFill>
                <a:latin typeface="Arial" panose="020B0604020202020204" pitchFamily="34" charset="0"/>
              </a:rPr>
              <a:t>Kreditgeber (Bank) können sich eine Abtretung des Lohns vorn betreffenden Schuldner unterschreiben lassen</a:t>
            </a:r>
            <a:r>
              <a:rPr lang="de-DE" dirty="0">
                <a:solidFill>
                  <a:srgbClr val="343334"/>
                </a:solidFill>
                <a:latin typeface="Arial" panose="020B0604020202020204" pitchFamily="34" charset="0"/>
              </a:rPr>
              <a:t>.</a:t>
            </a:r>
          </a:p>
          <a:p>
            <a:r>
              <a:rPr lang="de-DE" dirty="0">
                <a:solidFill>
                  <a:srgbClr val="343334"/>
                </a:solidFill>
                <a:latin typeface="Arial" panose="020B0604020202020204" pitchFamily="34" charset="0"/>
              </a:rPr>
              <a:t>-&gt;</a:t>
            </a:r>
            <a:r>
              <a:rPr lang="de-DE" dirty="0">
                <a:solidFill>
                  <a:srgbClr val="090809"/>
                </a:solidFill>
                <a:latin typeface="Arial" panose="020B0604020202020204" pitchFamily="34" charset="0"/>
              </a:rPr>
              <a:t> Durch die Unterschrift des Kreditnehmers (Schuldners) sichert dieser</a:t>
            </a:r>
            <a:r>
              <a:rPr lang="de-DE" dirty="0">
                <a:solidFill>
                  <a:srgbClr val="A4A4A5"/>
                </a:solidFill>
                <a:latin typeface="Arial" panose="020B0604020202020204" pitchFamily="34" charset="0"/>
              </a:rPr>
              <a:t> </a:t>
            </a:r>
            <a:r>
              <a:rPr lang="de-DE" dirty="0">
                <a:solidFill>
                  <a:srgbClr val="090809"/>
                </a:solidFill>
                <a:latin typeface="Arial" panose="020B0604020202020204" pitchFamily="34" charset="0"/>
              </a:rPr>
              <a:t>dem Gläubiger den pfändbaren Teil </a:t>
            </a:r>
            <a:r>
              <a:rPr lang="de-DE" dirty="0">
                <a:solidFill>
                  <a:srgbClr val="201E21"/>
                </a:solidFill>
                <a:latin typeface="Arial" panose="020B0604020202020204" pitchFamily="34" charset="0"/>
              </a:rPr>
              <a:t>seines </a:t>
            </a:r>
            <a:r>
              <a:rPr lang="de-DE" dirty="0">
                <a:solidFill>
                  <a:srgbClr val="090809"/>
                </a:solidFill>
                <a:latin typeface="Arial" panose="020B0604020202020204" pitchFamily="34" charset="0"/>
              </a:rPr>
              <a:t>monatlichen</a:t>
            </a:r>
            <a:r>
              <a:rPr lang="de-DE" sz="1400" dirty="0">
                <a:solidFill>
                  <a:srgbClr val="201E21"/>
                </a:solidFill>
                <a:latin typeface="HiddenHorzOCR"/>
              </a:rPr>
              <a:t> </a:t>
            </a:r>
            <a:r>
              <a:rPr lang="de-DE" dirty="0">
                <a:solidFill>
                  <a:srgbClr val="201E21"/>
                </a:solidFill>
                <a:latin typeface="Arial" panose="020B0604020202020204" pitchFamily="34" charset="0"/>
              </a:rPr>
              <a:t>Ar</a:t>
            </a:r>
            <a:r>
              <a:rPr lang="de-DE" dirty="0">
                <a:solidFill>
                  <a:srgbClr val="090809"/>
                </a:solidFill>
                <a:latin typeface="Arial" panose="020B0604020202020204" pitchFamily="34" charset="0"/>
              </a:rPr>
              <a:t>beitsentgeltes zu.</a:t>
            </a:r>
          </a:p>
          <a:p>
            <a:r>
              <a:rPr lang="de-DE" dirty="0">
                <a:solidFill>
                  <a:srgbClr val="090809"/>
                </a:solidFill>
                <a:latin typeface="Arial" panose="020B0604020202020204" pitchFamily="34" charset="0"/>
              </a:rPr>
              <a:t>-&gt; Der Kreditnehmer zahlt seinen Kredit  nicht pünktlich zurück</a:t>
            </a:r>
            <a:r>
              <a:rPr lang="de-DE" dirty="0">
                <a:solidFill>
                  <a:srgbClr val="343334"/>
                </a:solidFill>
                <a:latin typeface="Arial" panose="020B0604020202020204" pitchFamily="34" charset="0"/>
              </a:rPr>
              <a:t>.</a:t>
            </a:r>
          </a:p>
          <a:p>
            <a:r>
              <a:rPr lang="de-DE" dirty="0">
                <a:solidFill>
                  <a:srgbClr val="090809"/>
                </a:solidFill>
                <a:latin typeface="Arial" panose="020B0604020202020204" pitchFamily="34" charset="0"/>
              </a:rPr>
              <a:t>-&gt; Die Bank als Gläubiger wendet sich an den Arbeitgeber</a:t>
            </a:r>
            <a:r>
              <a:rPr lang="de-DE" dirty="0">
                <a:solidFill>
                  <a:srgbClr val="484848"/>
                </a:solidFill>
                <a:latin typeface="Arial" panose="020B0604020202020204" pitchFamily="34" charset="0"/>
              </a:rPr>
              <a:t>.</a:t>
            </a:r>
          </a:p>
          <a:p>
            <a:r>
              <a:rPr lang="de-DE" dirty="0">
                <a:solidFill>
                  <a:srgbClr val="090809"/>
                </a:solidFill>
                <a:latin typeface="Arial" panose="020B0604020202020204" pitchFamily="34" charset="0"/>
              </a:rPr>
              <a:t>-&gt; Die Bank zieht den pfändungsfähigen Betrag des Lohns ein.</a:t>
            </a:r>
            <a:endParaRPr lang="de-DE" dirty="0"/>
          </a:p>
        </p:txBody>
      </p:sp>
    </p:spTree>
    <p:extLst>
      <p:ext uri="{BB962C8B-B14F-4D97-AF65-F5344CB8AC3E}">
        <p14:creationId xmlns:p14="http://schemas.microsoft.com/office/powerpoint/2010/main" val="2911653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Verjährung</a:t>
            </a:r>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3619" y="1600200"/>
            <a:ext cx="619676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62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490066"/>
          </a:xfrm>
        </p:spPr>
        <p:txBody>
          <a:bodyPr>
            <a:normAutofit fontScale="90000"/>
          </a:bodyPr>
          <a:lstStyle/>
          <a:p>
            <a:r>
              <a:rPr lang="de-DE" dirty="0"/>
              <a:t>Rechte und Pflichten</a:t>
            </a:r>
          </a:p>
        </p:txBody>
      </p:sp>
      <p:pic>
        <p:nvPicPr>
          <p:cNvPr id="5" name="Inhaltsplatzhalter 4">
            <a:extLst>
              <a:ext uri="{FF2B5EF4-FFF2-40B4-BE49-F238E27FC236}">
                <a16:creationId xmlns:a16="http://schemas.microsoft.com/office/drawing/2014/main" id="{D91FDAF1-2B78-478E-AAD5-2E39D3676780}"/>
              </a:ext>
            </a:extLst>
          </p:cNvPr>
          <p:cNvPicPr>
            <a:picLocks noGrp="1" noChangeAspect="1"/>
          </p:cNvPicPr>
          <p:nvPr>
            <p:ph idx="1"/>
          </p:nvPr>
        </p:nvPicPr>
        <p:blipFill>
          <a:blip r:embed="rId2"/>
          <a:stretch>
            <a:fillRect/>
          </a:stretch>
        </p:blipFill>
        <p:spPr>
          <a:xfrm>
            <a:off x="898762" y="831728"/>
            <a:ext cx="6804297" cy="2692539"/>
          </a:xfrm>
          <a:prstGeom prst="rect">
            <a:avLst/>
          </a:prstGeom>
        </p:spPr>
      </p:pic>
      <p:pic>
        <p:nvPicPr>
          <p:cNvPr id="6" name="Grafik 5">
            <a:extLst>
              <a:ext uri="{FF2B5EF4-FFF2-40B4-BE49-F238E27FC236}">
                <a16:creationId xmlns:a16="http://schemas.microsoft.com/office/drawing/2014/main" id="{71D151BF-155F-4B09-AF9F-9AC2D9C6F84A}"/>
              </a:ext>
            </a:extLst>
          </p:cNvPr>
          <p:cNvPicPr>
            <a:picLocks noChangeAspect="1"/>
          </p:cNvPicPr>
          <p:nvPr/>
        </p:nvPicPr>
        <p:blipFill>
          <a:blip r:embed="rId3"/>
          <a:stretch>
            <a:fillRect/>
          </a:stretch>
        </p:blipFill>
        <p:spPr>
          <a:xfrm rot="16200000">
            <a:off x="2811928" y="1880895"/>
            <a:ext cx="3180735" cy="6601526"/>
          </a:xfrm>
          <a:prstGeom prst="rect">
            <a:avLst/>
          </a:prstGeom>
        </p:spPr>
      </p:pic>
    </p:spTree>
    <p:extLst>
      <p:ext uri="{BB962C8B-B14F-4D97-AF65-F5344CB8AC3E}">
        <p14:creationId xmlns:p14="http://schemas.microsoft.com/office/powerpoint/2010/main" val="3392713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AGBs</a:t>
            </a:r>
          </a:p>
        </p:txBody>
      </p:sp>
      <p:sp>
        <p:nvSpPr>
          <p:cNvPr id="3" name="Inhaltsplatzhalter 2"/>
          <p:cNvSpPr>
            <a:spLocks noGrp="1"/>
          </p:cNvSpPr>
          <p:nvPr>
            <p:ph idx="1"/>
          </p:nvPr>
        </p:nvSpPr>
        <p:spPr/>
        <p:txBody>
          <a:bodyPr>
            <a:normAutofit fontScale="92500" lnSpcReduction="20000"/>
          </a:bodyPr>
          <a:lstStyle/>
          <a:p>
            <a:r>
              <a:rPr lang="de-DE" dirty="0"/>
              <a:t>Nach dem BGB gehört das »Kleingedruckte« nicht automatisch zum Vertrag, sondern nur, </a:t>
            </a:r>
          </a:p>
          <a:p>
            <a:r>
              <a:rPr lang="de-DE" dirty="0"/>
              <a:t>1) wenn der Käufer ausdrücklich auf die AGB hingewiesen wurde (Hinweis auf der Vorderseite des Vertrages), </a:t>
            </a:r>
          </a:p>
          <a:p>
            <a:r>
              <a:rPr lang="de-DE" dirty="0"/>
              <a:t>2) der Käufer in zumutbarer Weise von ihrem Inhalt Kenntnis nehmen kann (z. B. durch deutlich sichtbaren Aushang), </a:t>
            </a:r>
          </a:p>
          <a:p>
            <a:r>
              <a:rPr lang="de-DE" dirty="0"/>
              <a:t>3) die AGB normal lesbar und verständlich sind, </a:t>
            </a:r>
          </a:p>
          <a:p>
            <a:r>
              <a:rPr lang="de-DE" dirty="0"/>
              <a:t>4) der Käufer mit den AGB einverstanden ist. </a:t>
            </a:r>
          </a:p>
        </p:txBody>
      </p:sp>
    </p:spTree>
    <p:extLst>
      <p:ext uri="{BB962C8B-B14F-4D97-AF65-F5344CB8AC3E}">
        <p14:creationId xmlns:p14="http://schemas.microsoft.com/office/powerpoint/2010/main" val="941626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Fernabsatzvertrag</a:t>
            </a:r>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23348"/>
            <a:ext cx="8229600" cy="4279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4717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0245" y="116632"/>
            <a:ext cx="8229600" cy="864096"/>
          </a:xfrm>
        </p:spPr>
        <p:txBody>
          <a:bodyPr>
            <a:normAutofit/>
          </a:bodyPr>
          <a:lstStyle/>
          <a:p>
            <a:r>
              <a:rPr lang="de-DE" sz="3600" dirty="0"/>
              <a:t>Verbraucherschutz</a:t>
            </a:r>
          </a:p>
        </p:txBody>
      </p:sp>
      <p:pic>
        <p:nvPicPr>
          <p:cNvPr id="5" name="Inhaltsplatzhalter 4">
            <a:extLst>
              <a:ext uri="{FF2B5EF4-FFF2-40B4-BE49-F238E27FC236}">
                <a16:creationId xmlns:a16="http://schemas.microsoft.com/office/drawing/2014/main" id="{D0772220-BE86-4424-945F-65F64FCAB75B}"/>
              </a:ext>
            </a:extLst>
          </p:cNvPr>
          <p:cNvPicPr>
            <a:picLocks noGrp="1" noChangeAspect="1"/>
          </p:cNvPicPr>
          <p:nvPr>
            <p:ph idx="1"/>
          </p:nvPr>
        </p:nvPicPr>
        <p:blipFill>
          <a:blip r:embed="rId2"/>
          <a:stretch>
            <a:fillRect/>
          </a:stretch>
        </p:blipFill>
        <p:spPr>
          <a:xfrm>
            <a:off x="3851920" y="1844824"/>
            <a:ext cx="5226319" cy="3772094"/>
          </a:xfrm>
          <a:prstGeom prst="rect">
            <a:avLst/>
          </a:prstGeom>
        </p:spPr>
      </p:pic>
      <p:pic>
        <p:nvPicPr>
          <p:cNvPr id="6" name="Grafik 5">
            <a:extLst>
              <a:ext uri="{FF2B5EF4-FFF2-40B4-BE49-F238E27FC236}">
                <a16:creationId xmlns:a16="http://schemas.microsoft.com/office/drawing/2014/main" id="{F70D54B6-4659-4F56-B3C7-40F65A2E2E74}"/>
              </a:ext>
            </a:extLst>
          </p:cNvPr>
          <p:cNvPicPr>
            <a:picLocks noChangeAspect="1"/>
          </p:cNvPicPr>
          <p:nvPr/>
        </p:nvPicPr>
        <p:blipFill>
          <a:blip r:embed="rId3"/>
          <a:stretch>
            <a:fillRect/>
          </a:stretch>
        </p:blipFill>
        <p:spPr>
          <a:xfrm>
            <a:off x="0" y="764704"/>
            <a:ext cx="5040560" cy="1855420"/>
          </a:xfrm>
          <a:prstGeom prst="rect">
            <a:avLst/>
          </a:prstGeom>
        </p:spPr>
      </p:pic>
    </p:spTree>
    <p:extLst>
      <p:ext uri="{BB962C8B-B14F-4D97-AF65-F5344CB8AC3E}">
        <p14:creationId xmlns:p14="http://schemas.microsoft.com/office/powerpoint/2010/main" val="2415266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Zahlungsmöglichkeiten</a:t>
            </a:r>
          </a:p>
        </p:txBody>
      </p:sp>
      <p:pic>
        <p:nvPicPr>
          <p:cNvPr id="5" name="Inhaltsplatzhalter 4">
            <a:extLst>
              <a:ext uri="{FF2B5EF4-FFF2-40B4-BE49-F238E27FC236}">
                <a16:creationId xmlns:a16="http://schemas.microsoft.com/office/drawing/2014/main" id="{96B44858-4E38-4B0A-8BE3-830298F7ABBF}"/>
              </a:ext>
            </a:extLst>
          </p:cNvPr>
          <p:cNvPicPr>
            <a:picLocks noGrp="1" noChangeAspect="1"/>
          </p:cNvPicPr>
          <p:nvPr>
            <p:ph idx="1"/>
          </p:nvPr>
        </p:nvPicPr>
        <p:blipFill>
          <a:blip r:embed="rId2"/>
          <a:stretch>
            <a:fillRect/>
          </a:stretch>
        </p:blipFill>
        <p:spPr>
          <a:xfrm>
            <a:off x="121552" y="1404069"/>
            <a:ext cx="4666472" cy="3092681"/>
          </a:xfrm>
          <a:prstGeom prst="rect">
            <a:avLst/>
          </a:prstGeom>
        </p:spPr>
      </p:pic>
      <p:pic>
        <p:nvPicPr>
          <p:cNvPr id="6" name="Grafik 5">
            <a:extLst>
              <a:ext uri="{FF2B5EF4-FFF2-40B4-BE49-F238E27FC236}">
                <a16:creationId xmlns:a16="http://schemas.microsoft.com/office/drawing/2014/main" id="{23D56BA3-7BAA-46D2-A4B0-379657E505EC}"/>
              </a:ext>
            </a:extLst>
          </p:cNvPr>
          <p:cNvPicPr>
            <a:picLocks noChangeAspect="1"/>
          </p:cNvPicPr>
          <p:nvPr/>
        </p:nvPicPr>
        <p:blipFill>
          <a:blip r:embed="rId3"/>
          <a:stretch>
            <a:fillRect/>
          </a:stretch>
        </p:blipFill>
        <p:spPr>
          <a:xfrm>
            <a:off x="4832891" y="1340768"/>
            <a:ext cx="4189557" cy="3600400"/>
          </a:xfrm>
          <a:prstGeom prst="rect">
            <a:avLst/>
          </a:prstGeom>
        </p:spPr>
      </p:pic>
    </p:spTree>
    <p:extLst>
      <p:ext uri="{BB962C8B-B14F-4D97-AF65-F5344CB8AC3E}">
        <p14:creationId xmlns:p14="http://schemas.microsoft.com/office/powerpoint/2010/main" val="2399520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844" y="176409"/>
            <a:ext cx="8280920" cy="6505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a:extLst>
              <a:ext uri="{FF2B5EF4-FFF2-40B4-BE49-F238E27FC236}">
                <a16:creationId xmlns:a16="http://schemas.microsoft.com/office/drawing/2014/main" id="{D6C78E93-7BF6-468F-9A30-5142725137DF}"/>
              </a:ext>
            </a:extLst>
          </p:cNvPr>
          <p:cNvSpPr txBox="1"/>
          <p:nvPr/>
        </p:nvSpPr>
        <p:spPr>
          <a:xfrm>
            <a:off x="1547664" y="1556792"/>
            <a:ext cx="1007712" cy="369332"/>
          </a:xfrm>
          <a:prstGeom prst="rect">
            <a:avLst/>
          </a:prstGeom>
          <a:noFill/>
          <a:ln w="12700">
            <a:solidFill>
              <a:schemeClr val="accent1"/>
            </a:solidFill>
          </a:ln>
        </p:spPr>
        <p:txBody>
          <a:bodyPr wrap="square" rtlCol="0">
            <a:spAutoFit/>
          </a:bodyPr>
          <a:lstStyle/>
          <a:p>
            <a:r>
              <a:rPr lang="de-DE" dirty="0"/>
              <a:t>Festgeld</a:t>
            </a:r>
          </a:p>
        </p:txBody>
      </p:sp>
      <p:sp>
        <p:nvSpPr>
          <p:cNvPr id="8" name="Textfeld 7">
            <a:extLst>
              <a:ext uri="{FF2B5EF4-FFF2-40B4-BE49-F238E27FC236}">
                <a16:creationId xmlns:a16="http://schemas.microsoft.com/office/drawing/2014/main" id="{F91B8A5B-291D-4648-AE5E-7465A14BA24B}"/>
              </a:ext>
            </a:extLst>
          </p:cNvPr>
          <p:cNvSpPr txBox="1"/>
          <p:nvPr/>
        </p:nvSpPr>
        <p:spPr>
          <a:xfrm>
            <a:off x="5796136" y="2494637"/>
            <a:ext cx="1295944" cy="646331"/>
          </a:xfrm>
          <a:prstGeom prst="rect">
            <a:avLst/>
          </a:prstGeom>
          <a:noFill/>
          <a:ln w="12700">
            <a:solidFill>
              <a:schemeClr val="accent1"/>
            </a:solidFill>
          </a:ln>
        </p:spPr>
        <p:txBody>
          <a:bodyPr wrap="square" rtlCol="0">
            <a:spAutoFit/>
          </a:bodyPr>
          <a:lstStyle/>
          <a:p>
            <a:r>
              <a:rPr lang="de-DE" dirty="0"/>
              <a:t>Aktien + Fonds</a:t>
            </a:r>
          </a:p>
        </p:txBody>
      </p:sp>
    </p:spTree>
    <p:extLst>
      <p:ext uri="{BB962C8B-B14F-4D97-AF65-F5344CB8AC3E}">
        <p14:creationId xmlns:p14="http://schemas.microsoft.com/office/powerpoint/2010/main" val="3496283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a:extLst>
              <a:ext uri="{FF2B5EF4-FFF2-40B4-BE49-F238E27FC236}">
                <a16:creationId xmlns:a16="http://schemas.microsoft.com/office/drawing/2014/main" id="{59966808-F073-4D04-A68A-F4CF6D4AB35A}"/>
              </a:ext>
            </a:extLst>
          </p:cNvPr>
          <p:cNvGraphicFramePr>
            <a:graphicFrameLocks noGrp="1" noChangeAspect="1"/>
          </p:cNvGraphicFramePr>
          <p:nvPr>
            <p:ph idx="1"/>
            <p:extLst>
              <p:ext uri="{D42A27DB-BD31-4B8C-83A1-F6EECF244321}">
                <p14:modId xmlns:p14="http://schemas.microsoft.com/office/powerpoint/2010/main" val="2432523579"/>
              </p:ext>
            </p:extLst>
          </p:nvPr>
        </p:nvGraphicFramePr>
        <p:xfrm>
          <a:off x="929164" y="1628800"/>
          <a:ext cx="7285671" cy="5868975"/>
        </p:xfrm>
        <a:graphic>
          <a:graphicData uri="http://schemas.openxmlformats.org/presentationml/2006/ole">
            <mc:AlternateContent xmlns:mc="http://schemas.openxmlformats.org/markup-compatibility/2006">
              <mc:Choice xmlns:v="urn:schemas-microsoft-com:vml" Requires="v">
                <p:oleObj spid="_x0000_s20498" name="Acrobat Document" r:id="rId3" imgW="5346720" imgH="3778200" progId="Acrobat.Document.DC">
                  <p:embed/>
                </p:oleObj>
              </mc:Choice>
              <mc:Fallback>
                <p:oleObj name="Acrobat Document" r:id="rId3" imgW="5346720" imgH="3778200" progId="Acrobat.Document.DC">
                  <p:embed/>
                  <p:pic>
                    <p:nvPicPr>
                      <p:cNvPr id="0" name=""/>
                      <p:cNvPicPr/>
                      <p:nvPr/>
                    </p:nvPicPr>
                    <p:blipFill>
                      <a:blip r:embed="rId4"/>
                      <a:stretch>
                        <a:fillRect/>
                      </a:stretch>
                    </p:blipFill>
                    <p:spPr>
                      <a:xfrm>
                        <a:off x="929164" y="1628800"/>
                        <a:ext cx="7285671" cy="5868975"/>
                      </a:xfrm>
                      <a:prstGeom prst="rect">
                        <a:avLst/>
                      </a:prstGeom>
                    </p:spPr>
                  </p:pic>
                </p:oleObj>
              </mc:Fallback>
            </mc:AlternateContent>
          </a:graphicData>
        </a:graphic>
      </p:graphicFrame>
      <p:sp>
        <p:nvSpPr>
          <p:cNvPr id="5" name="Titel 1">
            <a:extLst>
              <a:ext uri="{FF2B5EF4-FFF2-40B4-BE49-F238E27FC236}">
                <a16:creationId xmlns:a16="http://schemas.microsoft.com/office/drawing/2014/main" id="{A875B977-ECF3-4E6C-8C3F-C5E99B351B3E}"/>
              </a:ext>
            </a:extLst>
          </p:cNvPr>
          <p:cNvSpPr>
            <a:spLocks noGrp="1"/>
          </p:cNvSpPr>
          <p:nvPr>
            <p:ph type="title"/>
          </p:nvPr>
        </p:nvSpPr>
        <p:spPr>
          <a:xfrm>
            <a:off x="457200" y="274638"/>
            <a:ext cx="8229600" cy="1143000"/>
          </a:xfrm>
        </p:spPr>
        <p:txBody>
          <a:bodyPr/>
          <a:lstStyle/>
          <a:p>
            <a:r>
              <a:rPr lang="de-DE" dirty="0"/>
              <a:t>Kredit </a:t>
            </a:r>
            <a:r>
              <a:rPr lang="de-DE" sz="1400" dirty="0"/>
              <a:t>(</a:t>
            </a:r>
            <a:r>
              <a:rPr lang="de-DE" sz="1400" dirty="0" err="1"/>
              <a:t>Pdf</a:t>
            </a:r>
            <a:r>
              <a:rPr lang="de-DE" sz="1400" dirty="0"/>
              <a:t> mit Doppelklick öffnen)</a:t>
            </a:r>
          </a:p>
        </p:txBody>
      </p:sp>
    </p:spTree>
    <p:extLst>
      <p:ext uri="{BB962C8B-B14F-4D97-AF65-F5344CB8AC3E}">
        <p14:creationId xmlns:p14="http://schemas.microsoft.com/office/powerpoint/2010/main" val="208209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CCB68A64-5019-4A94-AD25-3E98EE71D48F}"/>
              </a:ext>
            </a:extLst>
          </p:cNvPr>
          <p:cNvPicPr>
            <a:picLocks noGrp="1" noChangeAspect="1"/>
          </p:cNvPicPr>
          <p:nvPr>
            <p:ph idx="1"/>
          </p:nvPr>
        </p:nvPicPr>
        <p:blipFill>
          <a:blip r:embed="rId2"/>
          <a:stretch>
            <a:fillRect/>
          </a:stretch>
        </p:blipFill>
        <p:spPr>
          <a:xfrm rot="16200000">
            <a:off x="944861" y="-816933"/>
            <a:ext cx="6750221" cy="8424936"/>
          </a:xfrm>
          <a:prstGeom prst="rect">
            <a:avLst/>
          </a:prstGeom>
        </p:spPr>
      </p:pic>
    </p:spTree>
    <p:extLst>
      <p:ext uri="{BB962C8B-B14F-4D97-AF65-F5344CB8AC3E}">
        <p14:creationId xmlns:p14="http://schemas.microsoft.com/office/powerpoint/2010/main" val="2734560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Prüfungsvorbereitung in Wirtschaft</a:t>
            </a:r>
          </a:p>
        </p:txBody>
      </p:sp>
      <p:sp>
        <p:nvSpPr>
          <p:cNvPr id="3" name="Untertitel 2"/>
          <p:cNvSpPr>
            <a:spLocks noGrp="1"/>
          </p:cNvSpPr>
          <p:nvPr>
            <p:ph type="subTitle" idx="1"/>
          </p:nvPr>
        </p:nvSpPr>
        <p:spPr/>
        <p:txBody>
          <a:bodyPr/>
          <a:lstStyle/>
          <a:p>
            <a:r>
              <a:rPr lang="de-DE" dirty="0">
                <a:solidFill>
                  <a:srgbClr val="FF0000"/>
                </a:solidFill>
              </a:rPr>
              <a:t>Lehrjahr 3</a:t>
            </a:r>
          </a:p>
        </p:txBody>
      </p:sp>
    </p:spTree>
    <p:extLst>
      <p:ext uri="{BB962C8B-B14F-4D97-AF65-F5344CB8AC3E}">
        <p14:creationId xmlns:p14="http://schemas.microsoft.com/office/powerpoint/2010/main" val="1788807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Preisbildung</a:t>
            </a:r>
          </a:p>
        </p:txBody>
      </p:sp>
      <p:pic>
        <p:nvPicPr>
          <p:cNvPr id="5" name="Inhaltsplatzhalter 4">
            <a:extLst>
              <a:ext uri="{FF2B5EF4-FFF2-40B4-BE49-F238E27FC236}">
                <a16:creationId xmlns:a16="http://schemas.microsoft.com/office/drawing/2014/main" id="{96D17505-CC4D-43B5-B346-5822DEC18B7F}"/>
              </a:ext>
            </a:extLst>
          </p:cNvPr>
          <p:cNvPicPr>
            <a:picLocks noGrp="1" noChangeAspect="1"/>
          </p:cNvPicPr>
          <p:nvPr>
            <p:ph idx="1"/>
          </p:nvPr>
        </p:nvPicPr>
        <p:blipFill>
          <a:blip r:embed="rId2"/>
          <a:stretch>
            <a:fillRect/>
          </a:stretch>
        </p:blipFill>
        <p:spPr>
          <a:xfrm rot="16200000">
            <a:off x="1941010" y="151705"/>
            <a:ext cx="5548244" cy="7631080"/>
          </a:xfrm>
          <a:prstGeom prst="rect">
            <a:avLst/>
          </a:prstGeom>
        </p:spPr>
      </p:pic>
    </p:spTree>
    <p:extLst>
      <p:ext uri="{BB962C8B-B14F-4D97-AF65-F5344CB8AC3E}">
        <p14:creationId xmlns:p14="http://schemas.microsoft.com/office/powerpoint/2010/main" val="3013585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Marktformen</a:t>
            </a:r>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78" y="1988840"/>
            <a:ext cx="8579222" cy="3533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343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B9B6B4-800D-43D3-BB58-C9190ED03BF1}"/>
              </a:ext>
            </a:extLst>
          </p:cNvPr>
          <p:cNvSpPr>
            <a:spLocks noGrp="1"/>
          </p:cNvSpPr>
          <p:nvPr>
            <p:ph type="title"/>
          </p:nvPr>
        </p:nvSpPr>
        <p:spPr/>
        <p:txBody>
          <a:bodyPr>
            <a:normAutofit/>
          </a:bodyPr>
          <a:lstStyle/>
          <a:p>
            <a:r>
              <a:rPr lang="de-DE" dirty="0"/>
              <a:t>Ausbildungs- vs. Arbeitsverhältnis</a:t>
            </a:r>
          </a:p>
        </p:txBody>
      </p:sp>
      <p:pic>
        <p:nvPicPr>
          <p:cNvPr id="6" name="Inhaltsplatzhalter 5">
            <a:extLst>
              <a:ext uri="{FF2B5EF4-FFF2-40B4-BE49-F238E27FC236}">
                <a16:creationId xmlns:a16="http://schemas.microsoft.com/office/drawing/2014/main" id="{1DAFFD00-9E6A-436A-B5E7-A0ABA38D6B57}"/>
              </a:ext>
            </a:extLst>
          </p:cNvPr>
          <p:cNvPicPr>
            <a:picLocks noGrp="1" noChangeAspect="1"/>
          </p:cNvPicPr>
          <p:nvPr>
            <p:ph idx="1"/>
          </p:nvPr>
        </p:nvPicPr>
        <p:blipFill>
          <a:blip r:embed="rId2"/>
          <a:stretch>
            <a:fillRect/>
          </a:stretch>
        </p:blipFill>
        <p:spPr>
          <a:xfrm>
            <a:off x="168305" y="1340768"/>
            <a:ext cx="8807389" cy="3888432"/>
          </a:xfrm>
          <a:prstGeom prst="rect">
            <a:avLst/>
          </a:prstGeom>
        </p:spPr>
      </p:pic>
    </p:spTree>
    <p:extLst>
      <p:ext uri="{BB962C8B-B14F-4D97-AF65-F5344CB8AC3E}">
        <p14:creationId xmlns:p14="http://schemas.microsoft.com/office/powerpoint/2010/main" val="553189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88D101D-53FD-4264-B1C8-A1DA4713C7CA}"/>
              </a:ext>
            </a:extLst>
          </p:cNvPr>
          <p:cNvPicPr>
            <a:picLocks noChangeAspect="1"/>
          </p:cNvPicPr>
          <p:nvPr/>
        </p:nvPicPr>
        <p:blipFill>
          <a:blip r:embed="rId2"/>
          <a:stretch>
            <a:fillRect/>
          </a:stretch>
        </p:blipFill>
        <p:spPr>
          <a:xfrm>
            <a:off x="971600" y="92302"/>
            <a:ext cx="7653536" cy="4270032"/>
          </a:xfrm>
          <a:prstGeom prst="rect">
            <a:avLst/>
          </a:prstGeom>
        </p:spPr>
      </p:pic>
      <p:sp>
        <p:nvSpPr>
          <p:cNvPr id="9" name="Inhaltsplatzhalter 8">
            <a:extLst>
              <a:ext uri="{FF2B5EF4-FFF2-40B4-BE49-F238E27FC236}">
                <a16:creationId xmlns:a16="http://schemas.microsoft.com/office/drawing/2014/main" id="{0CFFD324-F749-4AC1-9A69-9698E7CFDBA6}"/>
              </a:ext>
            </a:extLst>
          </p:cNvPr>
          <p:cNvSpPr>
            <a:spLocks noGrp="1"/>
          </p:cNvSpPr>
          <p:nvPr>
            <p:ph idx="1"/>
          </p:nvPr>
        </p:nvSpPr>
        <p:spPr>
          <a:xfrm>
            <a:off x="395536" y="4401870"/>
            <a:ext cx="8229600" cy="2363828"/>
          </a:xfrm>
        </p:spPr>
        <p:txBody>
          <a:bodyPr>
            <a:normAutofit lnSpcReduction="10000"/>
          </a:bodyPr>
          <a:lstStyle/>
          <a:p>
            <a:r>
              <a:rPr lang="de-DE" sz="1600" dirty="0"/>
              <a:t>Privateigentum an Produktionsmitteln und freie Preisbildung</a:t>
            </a:r>
          </a:p>
          <a:p>
            <a:r>
              <a:rPr lang="de-DE" sz="1600" dirty="0"/>
              <a:t>Herstellung einer Wettbewerbsordnung und Sicherung des Wettbewerbs (z.B. durch das Kartellgesetz, Gesetz gegen unlauteren Wettbewerb)</a:t>
            </a:r>
          </a:p>
          <a:p>
            <a:r>
              <a:rPr lang="de-DE" sz="1600" dirty="0"/>
              <a:t>bewusste Konjunktur- und Wachstumspolitik</a:t>
            </a:r>
          </a:p>
          <a:p>
            <a:r>
              <a:rPr lang="de-DE" sz="1600" dirty="0"/>
              <a:t>Sicherung der Vollbeschäftigung</a:t>
            </a:r>
          </a:p>
          <a:p>
            <a:r>
              <a:rPr lang="de-DE" sz="1600" dirty="0"/>
              <a:t>Politik des stabilen Geldwertes (u.a. durch unabhängige Notenbank)</a:t>
            </a:r>
          </a:p>
          <a:p>
            <a:r>
              <a:rPr lang="de-DE" sz="1600" dirty="0"/>
              <a:t>Soziale Sicherheit, soziale Gerechtigkeit und sozialer Fortschritt (durch staatliche Umverteilungsmaßnahmen in Form von Sozialhilfen, Subventionen, Zuschüssen, progressiver Einkommensteuer usw.; durch die Sozialversicherungen)</a:t>
            </a:r>
          </a:p>
          <a:p>
            <a:endParaRPr lang="de-DE" dirty="0"/>
          </a:p>
        </p:txBody>
      </p:sp>
    </p:spTree>
    <p:extLst>
      <p:ext uri="{BB962C8B-B14F-4D97-AF65-F5344CB8AC3E}">
        <p14:creationId xmlns:p14="http://schemas.microsoft.com/office/powerpoint/2010/main" val="309542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2989624"/>
            <a:ext cx="7708496" cy="1217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a:xfrm>
            <a:off x="467722" y="4238674"/>
            <a:ext cx="7920880" cy="2400657"/>
          </a:xfrm>
          <a:prstGeom prst="rect">
            <a:avLst/>
          </a:prstGeom>
        </p:spPr>
        <p:txBody>
          <a:bodyPr wrap="square">
            <a:spAutoFit/>
          </a:bodyPr>
          <a:lstStyle/>
          <a:p>
            <a:r>
              <a:rPr lang="de-DE" b="1" dirty="0"/>
              <a:t>Kaufkraft (Geldwert)</a:t>
            </a:r>
          </a:p>
          <a:p>
            <a:r>
              <a:rPr lang="de-DE" sz="1600" dirty="0"/>
              <a:t>der Maßstab für den Wert des Geldes. Die Kaufkraft des Geldes gibt an, welche Gütermenge mit einer Geldeinheit oder einem bestimmten Geldbetrag gekauft werden kann</a:t>
            </a:r>
          </a:p>
          <a:p>
            <a:r>
              <a:rPr lang="de-DE" b="1" dirty="0"/>
              <a:t>Deflation</a:t>
            </a:r>
          </a:p>
          <a:p>
            <a:r>
              <a:rPr lang="de-DE" sz="1600" dirty="0"/>
              <a:t>Prozess stetiger Preissenkungen in der Volkswirtschaft, d. h., Waren und Dienstleitungen werden fortwährend billiger. Deflation liegt vor, wenn der gesamtwirtschaftlichen Gütermenge eine zu geringe Geldmenge gegenübersteht, die Gesamtnachfrage also geringer ist als das volkswirtschaftliche Gesamtangebot.</a:t>
            </a:r>
          </a:p>
          <a:p>
            <a:endParaRPr lang="de-DE" dirty="0"/>
          </a:p>
        </p:txBody>
      </p:sp>
      <p:pic>
        <p:nvPicPr>
          <p:cNvPr id="7" name="Grafik 6">
            <a:extLst>
              <a:ext uri="{FF2B5EF4-FFF2-40B4-BE49-F238E27FC236}">
                <a16:creationId xmlns:a16="http://schemas.microsoft.com/office/drawing/2014/main" id="{BC95C2C1-210D-4F8D-93B1-AD7D79342644}"/>
              </a:ext>
            </a:extLst>
          </p:cNvPr>
          <p:cNvPicPr>
            <a:picLocks noChangeAspect="1"/>
          </p:cNvPicPr>
          <p:nvPr/>
        </p:nvPicPr>
        <p:blipFill>
          <a:blip r:embed="rId3"/>
          <a:stretch>
            <a:fillRect/>
          </a:stretch>
        </p:blipFill>
        <p:spPr>
          <a:xfrm>
            <a:off x="1331640" y="107165"/>
            <a:ext cx="6193045" cy="2852619"/>
          </a:xfrm>
          <a:prstGeom prst="rect">
            <a:avLst/>
          </a:prstGeom>
        </p:spPr>
      </p:pic>
    </p:spTree>
    <p:extLst>
      <p:ext uri="{BB962C8B-B14F-4D97-AF65-F5344CB8AC3E}">
        <p14:creationId xmlns:p14="http://schemas.microsoft.com/office/powerpoint/2010/main" val="1956289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BIP/BNE</a:t>
            </a:r>
          </a:p>
        </p:txBody>
      </p:sp>
      <p:pic>
        <p:nvPicPr>
          <p:cNvPr id="24578" name="Picture 2" descr="Z:\SCHULE\WI\3. LJ\Soziale Marktwirtschaft\3. Soz. Marktwirtschaft__Wirtschaft\BIP\Def. nominal__reales BIP.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5013176"/>
            <a:ext cx="4335780" cy="1341120"/>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24744"/>
            <a:ext cx="5344924"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9552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F223565-BE7A-44F3-886C-5AFDFE996039}"/>
              </a:ext>
            </a:extLst>
          </p:cNvPr>
          <p:cNvSpPr txBox="1"/>
          <p:nvPr/>
        </p:nvSpPr>
        <p:spPr>
          <a:xfrm>
            <a:off x="395537" y="188640"/>
            <a:ext cx="7848872" cy="1815882"/>
          </a:xfrm>
          <a:prstGeom prst="rect">
            <a:avLst/>
          </a:prstGeom>
          <a:noFill/>
        </p:spPr>
        <p:txBody>
          <a:bodyPr wrap="square" rtlCol="0">
            <a:spAutoFit/>
          </a:bodyPr>
          <a:lstStyle/>
          <a:p>
            <a:r>
              <a:rPr lang="de-DE" sz="1600" dirty="0"/>
              <a:t> </a:t>
            </a:r>
            <a:r>
              <a:rPr lang="de-DE" sz="1600" b="1" i="1" dirty="0"/>
              <a:t>Auftragseingänge: </a:t>
            </a:r>
            <a:r>
              <a:rPr lang="de-DE" sz="1600" dirty="0"/>
              <a:t>Zu den wichtigsten </a:t>
            </a:r>
            <a:r>
              <a:rPr lang="de-DE" sz="1600" b="1" dirty="0"/>
              <a:t>Frühindikatoren</a:t>
            </a:r>
            <a:r>
              <a:rPr lang="de-DE" sz="1600" dirty="0"/>
              <a:t> zählen die Auftragseingänge im </a:t>
            </a:r>
          </a:p>
          <a:p>
            <a:r>
              <a:rPr lang="de-DE" sz="1600" dirty="0"/>
              <a:t>Verarbeitenden und im Baugewerbe. Sie werden monatlich vom Statistischen Bundesamt erhoben und können Aufschluss geben über anzunehmende künftige Entwicklungen. </a:t>
            </a:r>
          </a:p>
          <a:p>
            <a:r>
              <a:rPr lang="de-DE" sz="1600" dirty="0"/>
              <a:t> </a:t>
            </a:r>
            <a:r>
              <a:rPr lang="de-DE" sz="1600" b="1" i="1" dirty="0"/>
              <a:t>Bruttoinlandsprodukt</a:t>
            </a:r>
            <a:r>
              <a:rPr lang="de-DE" sz="1600" dirty="0"/>
              <a:t>: Als klassischer </a:t>
            </a:r>
            <a:r>
              <a:rPr lang="de-DE" sz="1600" b="1" dirty="0"/>
              <a:t>Präsenzindikator</a:t>
            </a:r>
            <a:r>
              <a:rPr lang="de-DE" sz="1600" dirty="0"/>
              <a:t> gilt das monatlich gemessene </a:t>
            </a:r>
          </a:p>
          <a:p>
            <a:r>
              <a:rPr lang="de-DE" sz="1600" dirty="0"/>
              <a:t>Bruttoinlandsprodukt (BIP). Es gibt die Gesamtleistung einer Volkswirtschaft an und misst dafür den Wert aller im Inland hergestellten Waren und Dienstleistungen. Schwankungen und Trends des Bruttoinlandsproduktes geben gute Hinweise auf den Verlauf der Konjunktur. </a:t>
            </a:r>
          </a:p>
        </p:txBody>
      </p:sp>
      <p:pic>
        <p:nvPicPr>
          <p:cNvPr id="6" name="Grafik 5">
            <a:extLst>
              <a:ext uri="{FF2B5EF4-FFF2-40B4-BE49-F238E27FC236}">
                <a16:creationId xmlns:a16="http://schemas.microsoft.com/office/drawing/2014/main" id="{E9CA87D9-5AFA-43AA-922D-5A5CCD154B99}"/>
              </a:ext>
            </a:extLst>
          </p:cNvPr>
          <p:cNvPicPr>
            <a:picLocks noChangeAspect="1"/>
          </p:cNvPicPr>
          <p:nvPr/>
        </p:nvPicPr>
        <p:blipFill>
          <a:blip r:embed="rId3"/>
          <a:stretch>
            <a:fillRect/>
          </a:stretch>
        </p:blipFill>
        <p:spPr>
          <a:xfrm>
            <a:off x="2853588" y="2004523"/>
            <a:ext cx="6241880" cy="4701300"/>
          </a:xfrm>
          <a:prstGeom prst="rect">
            <a:avLst/>
          </a:prstGeom>
        </p:spPr>
      </p:pic>
      <p:sp>
        <p:nvSpPr>
          <p:cNvPr id="9" name="Textfeld 8">
            <a:extLst>
              <a:ext uri="{FF2B5EF4-FFF2-40B4-BE49-F238E27FC236}">
                <a16:creationId xmlns:a16="http://schemas.microsoft.com/office/drawing/2014/main" id="{B095FB78-ED9A-4542-B301-03C58CDB0869}"/>
              </a:ext>
            </a:extLst>
          </p:cNvPr>
          <p:cNvSpPr txBox="1"/>
          <p:nvPr/>
        </p:nvSpPr>
        <p:spPr>
          <a:xfrm>
            <a:off x="107504" y="2060848"/>
            <a:ext cx="2746084" cy="3416320"/>
          </a:xfrm>
          <a:prstGeom prst="rect">
            <a:avLst/>
          </a:prstGeom>
          <a:noFill/>
        </p:spPr>
        <p:txBody>
          <a:bodyPr wrap="square" rtlCol="0">
            <a:spAutoFit/>
          </a:bodyPr>
          <a:lstStyle/>
          <a:p>
            <a:r>
              <a:rPr lang="de-DE" dirty="0"/>
              <a:t> </a:t>
            </a:r>
            <a:r>
              <a:rPr lang="de-DE" b="1" i="1" dirty="0"/>
              <a:t>Arbeitslosenquote: </a:t>
            </a:r>
            <a:r>
              <a:rPr lang="de-DE" dirty="0"/>
              <a:t>Wichtiger </a:t>
            </a:r>
            <a:r>
              <a:rPr lang="de-DE" b="1" dirty="0"/>
              <a:t>Spätindikator</a:t>
            </a:r>
            <a:r>
              <a:rPr lang="de-DE" dirty="0"/>
              <a:t> für die nachträgliche Beurteilung der Konjunktur ist die Lage am Arbeitsmarkt. Dort schlagen sich konjunkturelle Aufwärts- oder </a:t>
            </a:r>
          </a:p>
          <a:p>
            <a:r>
              <a:rPr lang="de-DE" dirty="0"/>
              <a:t>Abwärtsbewegungen mit deutlicher Verzögerung nieder. </a:t>
            </a:r>
          </a:p>
        </p:txBody>
      </p:sp>
    </p:spTree>
    <p:extLst>
      <p:ext uri="{BB962C8B-B14F-4D97-AF65-F5344CB8AC3E}">
        <p14:creationId xmlns:p14="http://schemas.microsoft.com/office/powerpoint/2010/main" val="853569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34DA9B0F-1712-41FE-B10F-AD403BFE3162}"/>
              </a:ext>
            </a:extLst>
          </p:cNvPr>
          <p:cNvPicPr>
            <a:picLocks noGrp="1" noChangeAspect="1"/>
          </p:cNvPicPr>
          <p:nvPr>
            <p:ph idx="1"/>
          </p:nvPr>
        </p:nvPicPr>
        <p:blipFill>
          <a:blip r:embed="rId3"/>
          <a:stretch>
            <a:fillRect/>
          </a:stretch>
        </p:blipFill>
        <p:spPr>
          <a:xfrm>
            <a:off x="251521" y="188639"/>
            <a:ext cx="8743100" cy="5137811"/>
          </a:xfrm>
          <a:prstGeom prst="rect">
            <a:avLst/>
          </a:prstGeom>
        </p:spPr>
      </p:pic>
    </p:spTree>
    <p:extLst>
      <p:ext uri="{BB962C8B-B14F-4D97-AF65-F5344CB8AC3E}">
        <p14:creationId xmlns:p14="http://schemas.microsoft.com/office/powerpoint/2010/main" val="2710896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Standortfaktoren</a:t>
            </a:r>
          </a:p>
        </p:txBody>
      </p:sp>
      <p:pic>
        <p:nvPicPr>
          <p:cNvPr id="5" name="Inhaltsplatzhalter 4">
            <a:extLst>
              <a:ext uri="{FF2B5EF4-FFF2-40B4-BE49-F238E27FC236}">
                <a16:creationId xmlns:a16="http://schemas.microsoft.com/office/drawing/2014/main" id="{190FF013-892C-4497-991E-98E282EBE4CF}"/>
              </a:ext>
            </a:extLst>
          </p:cNvPr>
          <p:cNvPicPr>
            <a:picLocks noGrp="1" noChangeAspect="1"/>
          </p:cNvPicPr>
          <p:nvPr>
            <p:ph idx="1"/>
          </p:nvPr>
        </p:nvPicPr>
        <p:blipFill>
          <a:blip r:embed="rId2"/>
          <a:stretch>
            <a:fillRect/>
          </a:stretch>
        </p:blipFill>
        <p:spPr>
          <a:xfrm>
            <a:off x="1331640" y="1094555"/>
            <a:ext cx="6624736" cy="5660303"/>
          </a:xfrm>
          <a:prstGeom prst="rect">
            <a:avLst/>
          </a:prstGeom>
        </p:spPr>
      </p:pic>
    </p:spTree>
    <p:extLst>
      <p:ext uri="{BB962C8B-B14F-4D97-AF65-F5344CB8AC3E}">
        <p14:creationId xmlns:p14="http://schemas.microsoft.com/office/powerpoint/2010/main" val="4027113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Unternehmensgründung Chancen/Risiken</a:t>
            </a:r>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80624"/>
            <a:ext cx="8229600" cy="396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423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Businessplan</a:t>
            </a:r>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0540" y="2537301"/>
            <a:ext cx="8122920"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4111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96CA3-D2EA-4978-BBD0-1BA08D14B1FC}"/>
              </a:ext>
            </a:extLst>
          </p:cNvPr>
          <p:cNvSpPr>
            <a:spLocks noGrp="1"/>
          </p:cNvSpPr>
          <p:nvPr>
            <p:ph type="title"/>
          </p:nvPr>
        </p:nvSpPr>
        <p:spPr/>
        <p:txBody>
          <a:bodyPr/>
          <a:lstStyle/>
          <a:p>
            <a:r>
              <a:rPr lang="de-DE" dirty="0"/>
              <a:t>Rechtsformen</a:t>
            </a:r>
          </a:p>
        </p:txBody>
      </p:sp>
      <p:pic>
        <p:nvPicPr>
          <p:cNvPr id="4" name="Inhaltsplatzhalter 3">
            <a:extLst>
              <a:ext uri="{FF2B5EF4-FFF2-40B4-BE49-F238E27FC236}">
                <a16:creationId xmlns:a16="http://schemas.microsoft.com/office/drawing/2014/main" id="{CBE86B52-1215-4224-8DEB-69A8FCAE860B}"/>
              </a:ext>
            </a:extLst>
          </p:cNvPr>
          <p:cNvPicPr>
            <a:picLocks noGrp="1" noChangeAspect="1"/>
          </p:cNvPicPr>
          <p:nvPr>
            <p:ph idx="1"/>
          </p:nvPr>
        </p:nvPicPr>
        <p:blipFill>
          <a:blip r:embed="rId2"/>
          <a:stretch>
            <a:fillRect/>
          </a:stretch>
        </p:blipFill>
        <p:spPr>
          <a:xfrm>
            <a:off x="107504" y="1430458"/>
            <a:ext cx="8640960" cy="1206453"/>
          </a:xfrm>
          <a:prstGeom prst="rect">
            <a:avLst/>
          </a:prstGeom>
        </p:spPr>
      </p:pic>
      <p:pic>
        <p:nvPicPr>
          <p:cNvPr id="5" name="Grafik 4">
            <a:extLst>
              <a:ext uri="{FF2B5EF4-FFF2-40B4-BE49-F238E27FC236}">
                <a16:creationId xmlns:a16="http://schemas.microsoft.com/office/drawing/2014/main" id="{573B3217-E452-4ED3-884A-0D119482DEE3}"/>
              </a:ext>
            </a:extLst>
          </p:cNvPr>
          <p:cNvPicPr>
            <a:picLocks noChangeAspect="1"/>
          </p:cNvPicPr>
          <p:nvPr/>
        </p:nvPicPr>
        <p:blipFill>
          <a:blip r:embed="rId3"/>
          <a:stretch>
            <a:fillRect/>
          </a:stretch>
        </p:blipFill>
        <p:spPr>
          <a:xfrm>
            <a:off x="107504" y="2701768"/>
            <a:ext cx="8579296" cy="1452860"/>
          </a:xfrm>
          <a:prstGeom prst="rect">
            <a:avLst/>
          </a:prstGeom>
        </p:spPr>
      </p:pic>
    </p:spTree>
    <p:extLst>
      <p:ext uri="{BB962C8B-B14F-4D97-AF65-F5344CB8AC3E}">
        <p14:creationId xmlns:p14="http://schemas.microsoft.com/office/powerpoint/2010/main" val="3262135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21DF174E-8400-4525-AE85-4802FFE4C2F5}"/>
              </a:ext>
            </a:extLst>
          </p:cNvPr>
          <p:cNvPicPr>
            <a:picLocks noGrp="1" noChangeAspect="1"/>
          </p:cNvPicPr>
          <p:nvPr>
            <p:ph idx="1"/>
          </p:nvPr>
        </p:nvPicPr>
        <p:blipFill>
          <a:blip r:embed="rId2"/>
          <a:stretch>
            <a:fillRect/>
          </a:stretch>
        </p:blipFill>
        <p:spPr>
          <a:xfrm>
            <a:off x="863588" y="28064"/>
            <a:ext cx="7596844" cy="6796657"/>
          </a:xfrm>
          <a:prstGeom prst="rect">
            <a:avLst/>
          </a:prstGeom>
        </p:spPr>
      </p:pic>
    </p:spTree>
    <p:extLst>
      <p:ext uri="{BB962C8B-B14F-4D97-AF65-F5344CB8AC3E}">
        <p14:creationId xmlns:p14="http://schemas.microsoft.com/office/powerpoint/2010/main" val="787273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Arbeitsschutz</a:t>
            </a:r>
          </a:p>
        </p:txBody>
      </p:sp>
      <p:sp>
        <p:nvSpPr>
          <p:cNvPr id="3" name="Inhaltsplatzhalter 2"/>
          <p:cNvSpPr>
            <a:spLocks noGrp="1"/>
          </p:cNvSpPr>
          <p:nvPr>
            <p:ph idx="1"/>
          </p:nvPr>
        </p:nvSpPr>
        <p:spPr>
          <a:xfrm>
            <a:off x="431552" y="1268760"/>
            <a:ext cx="8229600" cy="5314602"/>
          </a:xfrm>
        </p:spPr>
        <p:txBody>
          <a:bodyPr>
            <a:normAutofit/>
          </a:bodyPr>
          <a:lstStyle/>
          <a:p>
            <a:r>
              <a:rPr lang="de-DE" sz="2000" b="1" dirty="0"/>
              <a:t>Arbeitszeitgesetz</a:t>
            </a:r>
            <a:r>
              <a:rPr lang="de-DE" sz="2000" dirty="0"/>
              <a:t> (max. 10 h/Tag, wenn in 6 Monaten im Durchschnitt 8 h werktäglich nicht überschritten; Pause: 6-9 h = 30 min. ab 9h: 45 min.)</a:t>
            </a:r>
          </a:p>
          <a:p>
            <a:r>
              <a:rPr lang="de-DE" sz="2000" b="1" dirty="0"/>
              <a:t>Bundesurlaubsgeset</a:t>
            </a:r>
            <a:r>
              <a:rPr lang="de-DE" sz="2000" dirty="0"/>
              <a:t>z ( mind. 24 Werktage = 20 Arbeitstage, AG bestimmt Urlaub, aber Wünsche vom AN berücksichtigen)</a:t>
            </a:r>
          </a:p>
          <a:p>
            <a:r>
              <a:rPr lang="de-DE" sz="2000" b="1" dirty="0"/>
              <a:t>Entgeltfortzahlungsgesetz</a:t>
            </a:r>
            <a:r>
              <a:rPr lang="de-DE" sz="2000" dirty="0"/>
              <a:t> (Weiterzahlung für 6 Wochen, danach übernimmt Krankenkasse 70% vom Brutto)</a:t>
            </a:r>
          </a:p>
          <a:p>
            <a:r>
              <a:rPr lang="de-DE" sz="2000" b="1" dirty="0"/>
              <a:t>Kündigungsschutzgesetz</a:t>
            </a:r>
            <a:r>
              <a:rPr lang="de-DE" sz="2000" dirty="0"/>
              <a:t> ( Gründe: Personen-, Verhaltens-, Betriebsbedingt, sonst „sozial ungerechtfertigt.  Sozialauswahl beachten)</a:t>
            </a:r>
          </a:p>
          <a:p>
            <a:r>
              <a:rPr lang="de-DE" sz="2000" b="1" dirty="0"/>
              <a:t>Mutterschutzgesetz</a:t>
            </a:r>
            <a:r>
              <a:rPr lang="de-DE" sz="2000" dirty="0"/>
              <a:t> (Beschäftigungsverbot: 6 Wochen vor und 8 Wochen nach Entbindung, Kündigungsverbot: Während der Schwangerschaft und 4 Monate nach Entbindung)</a:t>
            </a:r>
          </a:p>
          <a:p>
            <a:r>
              <a:rPr lang="de-DE" sz="2000" b="1" dirty="0"/>
              <a:t>Elternzeitgesetz</a:t>
            </a:r>
            <a:r>
              <a:rPr lang="de-DE" sz="2000" dirty="0"/>
              <a:t> (Möglichkeit zur Kind Betreuung, Erhalt von Elterngeld und währenddessen besonderer Kündigungsschutz)</a:t>
            </a:r>
          </a:p>
          <a:p>
            <a:r>
              <a:rPr lang="de-DE" sz="2000" b="1" dirty="0"/>
              <a:t>Jugendarbeitsschutzgesetz (Nächste Folie)</a:t>
            </a:r>
          </a:p>
          <a:p>
            <a:endParaRPr lang="de-DE" sz="2000" dirty="0"/>
          </a:p>
          <a:p>
            <a:endParaRPr lang="de-DE" sz="2000" dirty="0"/>
          </a:p>
          <a:p>
            <a:endParaRPr lang="de-DE" sz="2000" dirty="0"/>
          </a:p>
        </p:txBody>
      </p:sp>
    </p:spTree>
    <p:extLst>
      <p:ext uri="{BB962C8B-B14F-4D97-AF65-F5344CB8AC3E}">
        <p14:creationId xmlns:p14="http://schemas.microsoft.com/office/powerpoint/2010/main" val="4107622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762CD6FC-5612-45A1-ADA6-A5B9C17E94F9}"/>
              </a:ext>
            </a:extLst>
          </p:cNvPr>
          <p:cNvPicPr>
            <a:picLocks noGrp="1" noChangeAspect="1"/>
          </p:cNvPicPr>
          <p:nvPr>
            <p:ph idx="1"/>
          </p:nvPr>
        </p:nvPicPr>
        <p:blipFill>
          <a:blip r:embed="rId2"/>
          <a:stretch>
            <a:fillRect/>
          </a:stretch>
        </p:blipFill>
        <p:spPr>
          <a:xfrm rot="16200000">
            <a:off x="1054757" y="105482"/>
            <a:ext cx="6674445" cy="6696744"/>
          </a:xfrm>
          <a:prstGeom prst="rect">
            <a:avLst/>
          </a:prstGeom>
        </p:spPr>
      </p:pic>
    </p:spTree>
    <p:extLst>
      <p:ext uri="{BB962C8B-B14F-4D97-AF65-F5344CB8AC3E}">
        <p14:creationId xmlns:p14="http://schemas.microsoft.com/office/powerpoint/2010/main" val="415347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Arbeitsvertrag</a:t>
            </a:r>
          </a:p>
        </p:txBody>
      </p:sp>
      <p:pic>
        <p:nvPicPr>
          <p:cNvPr id="5" name="Inhaltsplatzhalter 4">
            <a:extLst>
              <a:ext uri="{FF2B5EF4-FFF2-40B4-BE49-F238E27FC236}">
                <a16:creationId xmlns:a16="http://schemas.microsoft.com/office/drawing/2014/main" id="{33092D3F-A8A4-4DC9-83B7-DB726AF3A52C}"/>
              </a:ext>
            </a:extLst>
          </p:cNvPr>
          <p:cNvPicPr>
            <a:picLocks noGrp="1" noChangeAspect="1"/>
          </p:cNvPicPr>
          <p:nvPr>
            <p:ph idx="1"/>
          </p:nvPr>
        </p:nvPicPr>
        <p:blipFill>
          <a:blip r:embed="rId2"/>
          <a:stretch>
            <a:fillRect/>
          </a:stretch>
        </p:blipFill>
        <p:spPr>
          <a:xfrm>
            <a:off x="16311" y="1438954"/>
            <a:ext cx="9099166" cy="3574222"/>
          </a:xfrm>
          <a:prstGeom prst="rect">
            <a:avLst/>
          </a:prstGeom>
        </p:spPr>
      </p:pic>
    </p:spTree>
    <p:extLst>
      <p:ext uri="{BB962C8B-B14F-4D97-AF65-F5344CB8AC3E}">
        <p14:creationId xmlns:p14="http://schemas.microsoft.com/office/powerpoint/2010/main" val="152376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52856"/>
            <a:ext cx="8229600" cy="467832"/>
          </a:xfrm>
        </p:spPr>
        <p:txBody>
          <a:bodyPr>
            <a:normAutofit fontScale="90000"/>
          </a:bodyPr>
          <a:lstStyle/>
          <a:p>
            <a:r>
              <a:rPr lang="de-DE" dirty="0"/>
              <a:t>Beendigung</a:t>
            </a:r>
          </a:p>
        </p:txBody>
      </p:sp>
      <p:pic>
        <p:nvPicPr>
          <p:cNvPr id="3075" name="Picture 3" descr="C:\Users\oc\Desktop\ArbeitsRECHT\4. Beendigung des Aus- und Arbeitsverhältnis\Ü. Befristung + Kündigung__Ls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7704" y="2991627"/>
            <a:ext cx="5648261" cy="381067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D0883A2A-928C-4CD6-895F-E1C2683756A1}"/>
              </a:ext>
            </a:extLst>
          </p:cNvPr>
          <p:cNvPicPr>
            <a:picLocks noChangeAspect="1"/>
          </p:cNvPicPr>
          <p:nvPr/>
        </p:nvPicPr>
        <p:blipFill>
          <a:blip r:embed="rId3"/>
          <a:stretch>
            <a:fillRect/>
          </a:stretch>
        </p:blipFill>
        <p:spPr>
          <a:xfrm>
            <a:off x="957764" y="620688"/>
            <a:ext cx="7228472" cy="2370939"/>
          </a:xfrm>
          <a:prstGeom prst="rect">
            <a:avLst/>
          </a:prstGeom>
        </p:spPr>
      </p:pic>
    </p:spTree>
    <p:extLst>
      <p:ext uri="{BB962C8B-B14F-4D97-AF65-F5344CB8AC3E}">
        <p14:creationId xmlns:p14="http://schemas.microsoft.com/office/powerpoint/2010/main" val="400720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oc\Desktop\ArbeitsRECHT\5. Kündigungsschutz\Ü. Allg. Kündigungsschutz.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16632"/>
            <a:ext cx="7452360" cy="435864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oc\Desktop\ArbeitsRECHT\5. Kündigungsschutz\Ü. Besonderer Kündigungsschut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4071272"/>
            <a:ext cx="6446913" cy="245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152202"/>
      </p:ext>
    </p:extLst>
  </p:cSld>
  <p:clrMapOvr>
    <a:masterClrMapping/>
  </p:clrMapOvr>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741</Words>
  <Application>Microsoft Office PowerPoint</Application>
  <PresentationFormat>Bildschirmpräsentation (4:3)</PresentationFormat>
  <Paragraphs>101</Paragraphs>
  <Slides>49</Slides>
  <Notes>2</Notes>
  <HiddenSlides>0</HiddenSlides>
  <MMClips>0</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49</vt:i4>
      </vt:variant>
    </vt:vector>
  </HeadingPairs>
  <TitlesOfParts>
    <vt:vector size="54" baseType="lpstr">
      <vt:lpstr>Arial</vt:lpstr>
      <vt:lpstr>Calibri</vt:lpstr>
      <vt:lpstr>HiddenHorzOCR</vt:lpstr>
      <vt:lpstr>Larissa</vt:lpstr>
      <vt:lpstr>Acrobat Document</vt:lpstr>
      <vt:lpstr>Prüfungsvorbereitung in Wirtschaft</vt:lpstr>
      <vt:lpstr>Duale Berufsausbildung</vt:lpstr>
      <vt:lpstr>Rechte und Pflichten</vt:lpstr>
      <vt:lpstr>Ausbildungs- vs. Arbeitsverhältnis</vt:lpstr>
      <vt:lpstr>Arbeitsschutz</vt:lpstr>
      <vt:lpstr>PowerPoint-Präsentation</vt:lpstr>
      <vt:lpstr>Arbeitsvertrag</vt:lpstr>
      <vt:lpstr>Beendigung</vt:lpstr>
      <vt:lpstr>PowerPoint-Präsentation</vt:lpstr>
      <vt:lpstr>Arbeitszeugnis</vt:lpstr>
      <vt:lpstr>Betriebsrat</vt:lpstr>
      <vt:lpstr>Tarifvertrag</vt:lpstr>
      <vt:lpstr>Tarifverhandlung</vt:lpstr>
      <vt:lpstr>Sozialversicherungen</vt:lpstr>
      <vt:lpstr>Private Zusatzversicherungen</vt:lpstr>
      <vt:lpstr>Brutto/Netto</vt:lpstr>
      <vt:lpstr>Steuererklärung</vt:lpstr>
      <vt:lpstr>Prüfungsvorbereitung in Wirtschaft</vt:lpstr>
      <vt:lpstr>PowerPoint-Präsentation</vt:lpstr>
      <vt:lpstr>Geschäftsfähigkeit</vt:lpstr>
      <vt:lpstr>Kaufvertrag (Zustandekommen)</vt:lpstr>
      <vt:lpstr>Formen/Arten von Rechtsgeschäften</vt:lpstr>
      <vt:lpstr>Anfechtbar/Nichtig</vt:lpstr>
      <vt:lpstr>Besitz/Eigentum</vt:lpstr>
      <vt:lpstr>Sachmängelhaftung</vt:lpstr>
      <vt:lpstr>Sachmangelhaftung/Garantie</vt:lpstr>
      <vt:lpstr>Zahlungsverzug</vt:lpstr>
      <vt:lpstr>Folgen Zahlungsverzug</vt:lpstr>
      <vt:lpstr>Verjährung</vt:lpstr>
      <vt:lpstr>AGBs</vt:lpstr>
      <vt:lpstr>Fernabsatzvertrag</vt:lpstr>
      <vt:lpstr>Verbraucherschutz</vt:lpstr>
      <vt:lpstr>Zahlungsmöglichkeiten</vt:lpstr>
      <vt:lpstr>PowerPoint-Präsentation</vt:lpstr>
      <vt:lpstr>Kredit (Pdf mit Doppelklick öffnen)</vt:lpstr>
      <vt:lpstr>PowerPoint-Präsentation</vt:lpstr>
      <vt:lpstr>Prüfungsvorbereitung in Wirtschaft</vt:lpstr>
      <vt:lpstr>Preisbildung</vt:lpstr>
      <vt:lpstr>Marktformen</vt:lpstr>
      <vt:lpstr>PowerPoint-Präsentation</vt:lpstr>
      <vt:lpstr>PowerPoint-Präsentation</vt:lpstr>
      <vt:lpstr>BIP/BNE</vt:lpstr>
      <vt:lpstr>PowerPoint-Präsentation</vt:lpstr>
      <vt:lpstr>PowerPoint-Präsentation</vt:lpstr>
      <vt:lpstr>Standortfaktoren</vt:lpstr>
      <vt:lpstr>Unternehmensgründung Chancen/Risiken</vt:lpstr>
      <vt:lpstr>Businessplan</vt:lpstr>
      <vt:lpstr>Rechtsformen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Prüfungswiederholung in Wirtschaft</dc:title>
  <dc:creator>oc</dc:creator>
  <cp:lastModifiedBy>Carsten Ockert</cp:lastModifiedBy>
  <cp:revision>95</cp:revision>
  <dcterms:created xsi:type="dcterms:W3CDTF">2020-03-02T07:26:27Z</dcterms:created>
  <dcterms:modified xsi:type="dcterms:W3CDTF">2024-02-19T09:44:14Z</dcterms:modified>
</cp:coreProperties>
</file>